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omorrow" charset="1" panose="00000000000000000000"/>
      <p:regular r:id="rId15"/>
    </p:embeddedFont>
    <p:embeddedFont>
      <p:font typeface="IBM Plex Sans Bold" charset="1" panose="020B0803050203000203"/>
      <p:regular r:id="rId16"/>
    </p:embeddedFont>
    <p:embeddedFont>
      <p:font typeface="Poppins" charset="1" panose="00000500000000000000"/>
      <p:regular r:id="rId17"/>
    </p:embeddedFont>
    <p:embeddedFont>
      <p:font typeface="IBM Plex Sans" charset="1" panose="020B0503050203000203"/>
      <p:regular r:id="rId18"/>
    </p:embeddedFont>
    <p:embeddedFont>
      <p:font typeface="Poppins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64423" y="3968508"/>
            <a:ext cx="14113502" cy="9059873"/>
          </a:xfrm>
          <a:custGeom>
            <a:avLst/>
            <a:gdLst/>
            <a:ahLst/>
            <a:cxnLst/>
            <a:rect r="r" b="b" t="t" l="l"/>
            <a:pathLst>
              <a:path h="9059873" w="14113502">
                <a:moveTo>
                  <a:pt x="0" y="0"/>
                </a:moveTo>
                <a:lnTo>
                  <a:pt x="14113502" y="0"/>
                </a:lnTo>
                <a:lnTo>
                  <a:pt x="14113502" y="9059873"/>
                </a:lnTo>
                <a:lnTo>
                  <a:pt x="0" y="9059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97645" y="3306098"/>
            <a:ext cx="9769410" cy="3629025"/>
          </a:xfrm>
          <a:prstGeom prst="rect">
            <a:avLst/>
          </a:prstGeom>
        </p:spPr>
        <p:txBody>
          <a:bodyPr anchor="t" rtlCol="false" tIns="0" lIns="0" bIns="0" rIns="0">
            <a:spAutoFit/>
          </a:bodyPr>
          <a:lstStyle/>
          <a:p>
            <a:pPr algn="ctr">
              <a:lnSpc>
                <a:spcPts val="7199"/>
              </a:lnSpc>
              <a:spcBef>
                <a:spcPct val="0"/>
              </a:spcBef>
            </a:pPr>
            <a:r>
              <a:rPr lang="en-US" sz="5999">
                <a:solidFill>
                  <a:srgbClr val="000000"/>
                </a:solidFill>
                <a:latin typeface="Tomorrow"/>
                <a:ea typeface="Tomorrow"/>
                <a:cs typeface="Tomorrow"/>
                <a:sym typeface="Tomorrow"/>
              </a:rPr>
              <a:t>AI-Powered Harassment Detection: Creating Safer Online &amp; Workplace Environments</a:t>
            </a:r>
          </a:p>
        </p:txBody>
      </p:sp>
      <p:sp>
        <p:nvSpPr>
          <p:cNvPr name="Freeform 4" id="4"/>
          <p:cNvSpPr/>
          <p:nvPr/>
        </p:nvSpPr>
        <p:spPr>
          <a:xfrm flipH="false" flipV="false" rot="0">
            <a:off x="11052046" y="5936963"/>
            <a:ext cx="9352979" cy="9352979"/>
          </a:xfrm>
          <a:custGeom>
            <a:avLst/>
            <a:gdLst/>
            <a:ahLst/>
            <a:cxnLst/>
            <a:rect r="r" b="b" t="t" l="l"/>
            <a:pathLst>
              <a:path h="9352979" w="9352979">
                <a:moveTo>
                  <a:pt x="0" y="0"/>
                </a:moveTo>
                <a:lnTo>
                  <a:pt x="9352979" y="0"/>
                </a:lnTo>
                <a:lnTo>
                  <a:pt x="9352979" y="9352979"/>
                </a:lnTo>
                <a:lnTo>
                  <a:pt x="0" y="9352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3954" y="-3264971"/>
            <a:ext cx="6580594" cy="6580594"/>
          </a:xfrm>
          <a:custGeom>
            <a:avLst/>
            <a:gdLst/>
            <a:ahLst/>
            <a:cxnLst/>
            <a:rect r="r" b="b" t="t" l="l"/>
            <a:pathLst>
              <a:path h="6580594" w="6580594">
                <a:moveTo>
                  <a:pt x="0" y="0"/>
                </a:moveTo>
                <a:lnTo>
                  <a:pt x="6580594" y="0"/>
                </a:lnTo>
                <a:lnTo>
                  <a:pt x="6580594" y="6580594"/>
                </a:lnTo>
                <a:lnTo>
                  <a:pt x="0" y="6580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662910" y="-3264971"/>
            <a:ext cx="14113502" cy="9059873"/>
          </a:xfrm>
          <a:custGeom>
            <a:avLst/>
            <a:gdLst/>
            <a:ahLst/>
            <a:cxnLst/>
            <a:rect r="r" b="b" t="t" l="l"/>
            <a:pathLst>
              <a:path h="9059873" w="14113502">
                <a:moveTo>
                  <a:pt x="0" y="0"/>
                </a:moveTo>
                <a:lnTo>
                  <a:pt x="14113501" y="0"/>
                </a:lnTo>
                <a:lnTo>
                  <a:pt x="14113501" y="9059873"/>
                </a:lnTo>
                <a:lnTo>
                  <a:pt x="0" y="9059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597645" y="1264965"/>
            <a:ext cx="8323546" cy="6764773"/>
          </a:xfrm>
          <a:custGeom>
            <a:avLst/>
            <a:gdLst/>
            <a:ahLst/>
            <a:cxnLst/>
            <a:rect r="r" b="b" t="t" l="l"/>
            <a:pathLst>
              <a:path h="6764773" w="8323546">
                <a:moveTo>
                  <a:pt x="0" y="0"/>
                </a:moveTo>
                <a:lnTo>
                  <a:pt x="8323546" y="0"/>
                </a:lnTo>
                <a:lnTo>
                  <a:pt x="8323546" y="6764773"/>
                </a:lnTo>
                <a:lnTo>
                  <a:pt x="0" y="6764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37586" y="-867580"/>
            <a:ext cx="20991734" cy="12518707"/>
          </a:xfrm>
          <a:custGeom>
            <a:avLst/>
            <a:gdLst/>
            <a:ahLst/>
            <a:cxnLst/>
            <a:rect r="r" b="b" t="t" l="l"/>
            <a:pathLst>
              <a:path h="12518707" w="20991734">
                <a:moveTo>
                  <a:pt x="0" y="0"/>
                </a:moveTo>
                <a:lnTo>
                  <a:pt x="20991734" y="0"/>
                </a:lnTo>
                <a:lnTo>
                  <a:pt x="20991734" y="12518707"/>
                </a:lnTo>
                <a:lnTo>
                  <a:pt x="0" y="12518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0019" y="868337"/>
            <a:ext cx="9648740" cy="914400"/>
          </a:xfrm>
          <a:prstGeom prst="rect">
            <a:avLst/>
          </a:prstGeom>
        </p:spPr>
        <p:txBody>
          <a:bodyPr anchor="t" rtlCol="false" tIns="0" lIns="0" bIns="0" rIns="0">
            <a:spAutoFit/>
          </a:bodyPr>
          <a:lstStyle/>
          <a:p>
            <a:pPr algn="l" marL="0" indent="0" lvl="0">
              <a:lnSpc>
                <a:spcPts val="7200"/>
              </a:lnSpc>
              <a:spcBef>
                <a:spcPct val="0"/>
              </a:spcBef>
            </a:pPr>
            <a:r>
              <a:rPr lang="en-US" b="true" sz="6000">
                <a:solidFill>
                  <a:srgbClr val="000000"/>
                </a:solidFill>
                <a:latin typeface="IBM Plex Sans Bold"/>
                <a:ea typeface="IBM Plex Sans Bold"/>
                <a:cs typeface="IBM Plex Sans Bold"/>
                <a:sym typeface="IBM Plex Sans Bold"/>
              </a:rPr>
              <a:t>Problem Statement :</a:t>
            </a:r>
          </a:p>
        </p:txBody>
      </p:sp>
      <p:sp>
        <p:nvSpPr>
          <p:cNvPr name="TextBox 4" id="4"/>
          <p:cNvSpPr txBox="true"/>
          <p:nvPr/>
        </p:nvSpPr>
        <p:spPr>
          <a:xfrm rot="0">
            <a:off x="1980019" y="4229100"/>
            <a:ext cx="4810478" cy="914400"/>
          </a:xfrm>
          <a:prstGeom prst="rect">
            <a:avLst/>
          </a:prstGeom>
        </p:spPr>
        <p:txBody>
          <a:bodyPr anchor="t" rtlCol="false" tIns="0" lIns="0" bIns="0" rIns="0">
            <a:spAutoFit/>
          </a:bodyPr>
          <a:lstStyle/>
          <a:p>
            <a:pPr algn="l" marL="0" indent="0" lvl="0">
              <a:lnSpc>
                <a:spcPts val="7200"/>
              </a:lnSpc>
              <a:spcBef>
                <a:spcPct val="0"/>
              </a:spcBef>
            </a:pPr>
            <a:r>
              <a:rPr lang="en-US" b="true" sz="6000">
                <a:solidFill>
                  <a:srgbClr val="000000"/>
                </a:solidFill>
                <a:latin typeface="IBM Plex Sans Bold"/>
                <a:ea typeface="IBM Plex Sans Bold"/>
                <a:cs typeface="IBM Plex Sans Bold"/>
                <a:sym typeface="IBM Plex Sans Bold"/>
              </a:rPr>
              <a:t>Abstract:</a:t>
            </a:r>
          </a:p>
        </p:txBody>
      </p:sp>
      <p:sp>
        <p:nvSpPr>
          <p:cNvPr name="TextBox 5" id="5"/>
          <p:cNvSpPr txBox="true"/>
          <p:nvPr/>
        </p:nvSpPr>
        <p:spPr>
          <a:xfrm rot="0">
            <a:off x="2380015" y="2125637"/>
            <a:ext cx="13527969" cy="1227964"/>
          </a:xfrm>
          <a:prstGeom prst="rect">
            <a:avLst/>
          </a:prstGeom>
        </p:spPr>
        <p:txBody>
          <a:bodyPr anchor="t" rtlCol="false" tIns="0" lIns="0" bIns="0" rIns="0">
            <a:spAutoFit/>
          </a:bodyPr>
          <a:lstStyle/>
          <a:p>
            <a:pPr algn="just" marL="690874" indent="-345437" lvl="1">
              <a:lnSpc>
                <a:spcPts val="4895"/>
              </a:lnSpc>
              <a:buFont typeface="Arial"/>
              <a:buChar char="•"/>
            </a:pPr>
            <a:r>
              <a:rPr lang="en-US" sz="3199">
                <a:solidFill>
                  <a:srgbClr val="000000"/>
                </a:solidFill>
                <a:latin typeface="Poppins"/>
                <a:ea typeface="Poppins"/>
                <a:cs typeface="Poppins"/>
                <a:sym typeface="Poppins"/>
              </a:rPr>
              <a:t>AI-Powered Harassment Detector for Workplaces &amp; Social Media</a:t>
            </a:r>
          </a:p>
        </p:txBody>
      </p:sp>
      <p:sp>
        <p:nvSpPr>
          <p:cNvPr name="TextBox 6" id="6"/>
          <p:cNvSpPr txBox="true"/>
          <p:nvPr/>
        </p:nvSpPr>
        <p:spPr>
          <a:xfrm rot="0">
            <a:off x="1993911" y="5431628"/>
            <a:ext cx="14840025" cy="4203955"/>
          </a:xfrm>
          <a:prstGeom prst="rect">
            <a:avLst/>
          </a:prstGeom>
        </p:spPr>
        <p:txBody>
          <a:bodyPr anchor="t" rtlCol="false" tIns="0" lIns="0" bIns="0" rIns="0">
            <a:spAutoFit/>
          </a:bodyPr>
          <a:lstStyle/>
          <a:p>
            <a:pPr algn="just" marL="669285" indent="-334642" lvl="1">
              <a:lnSpc>
                <a:spcPts val="4742"/>
              </a:lnSpc>
              <a:buFont typeface="Arial"/>
              <a:buChar char="•"/>
            </a:pPr>
            <a:r>
              <a:rPr lang="en-US" sz="3099">
                <a:solidFill>
                  <a:srgbClr val="000000"/>
                </a:solidFill>
                <a:latin typeface="Poppins"/>
                <a:ea typeface="Poppins"/>
                <a:cs typeface="Poppins"/>
                <a:sym typeface="Poppins"/>
              </a:rPr>
              <a:t>Our AI-powered Harassment Detector is a Chrome extension leveraging Machine Learning (ML) and Natural Language Processing (NLP) to detect and prevent online harassment in real-time. It monitors platforms like Google Meet, Gmail, and social media, analyzing text to identify toxic content and send instant alerts via Slack Webhooks. Trained on diverse datasets, it ensures high accuracy in detecting harmful language, promoting a safer digital environment.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635404" y="6729019"/>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53872" y="635626"/>
            <a:ext cx="6180256" cy="1381125"/>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000000"/>
                </a:solidFill>
                <a:latin typeface="Poppins"/>
                <a:ea typeface="Poppins"/>
                <a:cs typeface="Poppins"/>
                <a:sym typeface="Poppins"/>
              </a:rPr>
              <a:t>Objectives</a:t>
            </a:r>
          </a:p>
        </p:txBody>
      </p:sp>
      <p:sp>
        <p:nvSpPr>
          <p:cNvPr name="Freeform 4" id="4"/>
          <p:cNvSpPr/>
          <p:nvPr/>
        </p:nvSpPr>
        <p:spPr>
          <a:xfrm flipH="true" flipV="false" rot="-10248987">
            <a:off x="-3336271" y="-4289940"/>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149197" y="2464018"/>
            <a:ext cx="10515802" cy="7231308"/>
            <a:chOff x="0" y="0"/>
            <a:chExt cx="14021069" cy="9641744"/>
          </a:xfrm>
        </p:grpSpPr>
        <p:grpSp>
          <p:nvGrpSpPr>
            <p:cNvPr name="Group 6" id="6"/>
            <p:cNvGrpSpPr/>
            <p:nvPr/>
          </p:nvGrpSpPr>
          <p:grpSpPr>
            <a:xfrm rot="0">
              <a:off x="0" y="0"/>
              <a:ext cx="14021069" cy="9641744"/>
              <a:chOff x="0" y="0"/>
              <a:chExt cx="8568869" cy="5892478"/>
            </a:xfrm>
          </p:grpSpPr>
          <p:sp>
            <p:nvSpPr>
              <p:cNvPr name="Freeform 7" id="7"/>
              <p:cNvSpPr/>
              <p:nvPr/>
            </p:nvSpPr>
            <p:spPr>
              <a:xfrm flipH="false" flipV="false" rot="0">
                <a:off x="0" y="0"/>
                <a:ext cx="8568869" cy="5892478"/>
              </a:xfrm>
              <a:custGeom>
                <a:avLst/>
                <a:gdLst/>
                <a:ahLst/>
                <a:cxnLst/>
                <a:rect r="r" b="b" t="t" l="l"/>
                <a:pathLst>
                  <a:path h="5892478" w="8568869">
                    <a:moveTo>
                      <a:pt x="22087" y="0"/>
                    </a:moveTo>
                    <a:lnTo>
                      <a:pt x="8546783" y="0"/>
                    </a:lnTo>
                    <a:cubicBezTo>
                      <a:pt x="8552641" y="0"/>
                      <a:pt x="8558258" y="2327"/>
                      <a:pt x="8562400" y="6469"/>
                    </a:cubicBezTo>
                    <a:cubicBezTo>
                      <a:pt x="8566542" y="10611"/>
                      <a:pt x="8568869" y="16229"/>
                      <a:pt x="8568869" y="22087"/>
                    </a:cubicBezTo>
                    <a:lnTo>
                      <a:pt x="8568869" y="5870392"/>
                    </a:lnTo>
                    <a:cubicBezTo>
                      <a:pt x="8568869" y="5882590"/>
                      <a:pt x="8558981" y="5892478"/>
                      <a:pt x="8546783" y="5892478"/>
                    </a:cubicBezTo>
                    <a:lnTo>
                      <a:pt x="22087" y="5892478"/>
                    </a:lnTo>
                    <a:cubicBezTo>
                      <a:pt x="16229" y="5892478"/>
                      <a:pt x="10611" y="5890151"/>
                      <a:pt x="6469" y="5886009"/>
                    </a:cubicBezTo>
                    <a:cubicBezTo>
                      <a:pt x="2327" y="5881867"/>
                      <a:pt x="0" y="5876249"/>
                      <a:pt x="0" y="5870392"/>
                    </a:cubicBezTo>
                    <a:lnTo>
                      <a:pt x="0" y="22087"/>
                    </a:lnTo>
                    <a:cubicBezTo>
                      <a:pt x="0" y="16229"/>
                      <a:pt x="2327" y="10611"/>
                      <a:pt x="6469" y="6469"/>
                    </a:cubicBezTo>
                    <a:cubicBezTo>
                      <a:pt x="10611" y="2327"/>
                      <a:pt x="16229" y="0"/>
                      <a:pt x="22087"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8568869" cy="5921053"/>
              </a:xfrm>
              <a:prstGeom prst="rect">
                <a:avLst/>
              </a:prstGeom>
            </p:spPr>
            <p:txBody>
              <a:bodyPr anchor="ctr" rtlCol="false" tIns="254000" lIns="254000" bIns="254000" rIns="254000"/>
              <a:lstStyle/>
              <a:p>
                <a:pPr algn="l">
                  <a:lnSpc>
                    <a:spcPts val="2240"/>
                  </a:lnSpc>
                </a:pPr>
              </a:p>
            </p:txBody>
          </p:sp>
        </p:grpSp>
        <p:sp>
          <p:nvSpPr>
            <p:cNvPr name="TextBox 9" id="9"/>
            <p:cNvSpPr txBox="true"/>
            <p:nvPr/>
          </p:nvSpPr>
          <p:spPr>
            <a:xfrm rot="0">
              <a:off x="965023" y="1078175"/>
              <a:ext cx="12091023" cy="8563569"/>
            </a:xfrm>
            <a:prstGeom prst="rect">
              <a:avLst/>
            </a:prstGeom>
          </p:spPr>
          <p:txBody>
            <a:bodyPr anchor="t" rtlCol="false" tIns="0" lIns="0" bIns="0" rIns="0">
              <a:spAutoFit/>
            </a:bodyPr>
            <a:lstStyle/>
            <a:p>
              <a:pPr algn="l" marL="561337" indent="-280669" lvl="1">
                <a:lnSpc>
                  <a:spcPts val="4653"/>
                </a:lnSpc>
                <a:buFont typeface="Arial"/>
                <a:buChar char="•"/>
              </a:pPr>
              <a:r>
                <a:rPr lang="en-US" sz="2599">
                  <a:solidFill>
                    <a:srgbClr val="000000"/>
                  </a:solidFill>
                  <a:latin typeface="Poppins"/>
                  <a:ea typeface="Poppins"/>
                  <a:cs typeface="Poppins"/>
                  <a:sym typeface="Poppins"/>
                </a:rPr>
                <a:t>✅ Detect harassment in real-time on various websites.</a:t>
              </a:r>
            </a:p>
            <a:p>
              <a:pPr algn="l" marL="561337" indent="-280669" lvl="1">
                <a:lnSpc>
                  <a:spcPts val="4653"/>
                </a:lnSpc>
                <a:buFont typeface="Arial"/>
                <a:buChar char="•"/>
              </a:pPr>
              <a:r>
                <a:rPr lang="en-US" sz="2599">
                  <a:solidFill>
                    <a:srgbClr val="000000"/>
                  </a:solidFill>
                  <a:latin typeface="Poppins"/>
                  <a:ea typeface="Poppins"/>
                  <a:cs typeface="Poppins"/>
                  <a:sym typeface="Poppins"/>
                </a:rPr>
                <a:t> ✅ Integrate AI (possibly NLP models) to classify messages as harassment or not.</a:t>
              </a:r>
            </a:p>
            <a:p>
              <a:pPr algn="l" marL="561337" indent="-280669" lvl="1">
                <a:lnSpc>
                  <a:spcPts val="4653"/>
                </a:lnSpc>
                <a:buFont typeface="Arial"/>
                <a:buChar char="•"/>
              </a:pPr>
              <a:r>
                <a:rPr lang="en-US" sz="2599">
                  <a:solidFill>
                    <a:srgbClr val="000000"/>
                  </a:solidFill>
                  <a:latin typeface="Poppins"/>
                  <a:ea typeface="Poppins"/>
                  <a:cs typeface="Poppins"/>
                  <a:sym typeface="Poppins"/>
                </a:rPr>
                <a:t> ✅ Make a Chrome Extension that runs automatically on specified sites.</a:t>
              </a:r>
            </a:p>
            <a:p>
              <a:pPr algn="l" marL="561337" indent="-280669" lvl="1">
                <a:lnSpc>
                  <a:spcPts val="4653"/>
                </a:lnSpc>
                <a:buFont typeface="Arial"/>
                <a:buChar char="•"/>
              </a:pPr>
              <a:r>
                <a:rPr lang="en-US" sz="2599">
                  <a:solidFill>
                    <a:srgbClr val="000000"/>
                  </a:solidFill>
                  <a:latin typeface="Poppins"/>
                  <a:ea typeface="Poppins"/>
                  <a:cs typeface="Poppins"/>
                  <a:sym typeface="Poppins"/>
                </a:rPr>
                <a:t> ✅ Provide alerts or reports when harassment is detected.</a:t>
              </a:r>
            </a:p>
            <a:p>
              <a:pPr algn="l" marL="561337" indent="-280669" lvl="1">
                <a:lnSpc>
                  <a:spcPts val="4653"/>
                </a:lnSpc>
                <a:buFont typeface="Arial"/>
                <a:buChar char="•"/>
              </a:pPr>
              <a:r>
                <a:rPr lang="en-US" sz="2599">
                  <a:solidFill>
                    <a:srgbClr val="000000"/>
                  </a:solidFill>
                  <a:latin typeface="Poppins"/>
                  <a:ea typeface="Poppins"/>
                  <a:cs typeface="Poppins"/>
                  <a:sym typeface="Poppins"/>
                </a:rPr>
                <a:t> ✅ Ensure privacy &amp; efficiency—process data without causing lag.</a:t>
              </a:r>
              <a:r>
                <a:rPr lang="en-US" sz="2599">
                  <a:solidFill>
                    <a:srgbClr val="000000"/>
                  </a:solidFill>
                  <a:latin typeface="Poppins"/>
                  <a:ea typeface="Poppins"/>
                  <a:cs typeface="Poppins"/>
                  <a:sym typeface="Poppins"/>
                </a:rPr>
                <a:t> </a:t>
              </a:r>
            </a:p>
            <a:p>
              <a:pPr algn="l">
                <a:lnSpc>
                  <a:spcPts val="4653"/>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962901" cy="10287000"/>
          </a:xfrm>
          <a:prstGeom prst="rect">
            <a:avLst/>
          </a:prstGeom>
          <a:solidFill>
            <a:srgbClr val="F4F4F4"/>
          </a:solidFill>
        </p:spPr>
      </p:sp>
      <p:sp>
        <p:nvSpPr>
          <p:cNvPr name="AutoShape 3" id="3"/>
          <p:cNvSpPr/>
          <p:nvPr/>
        </p:nvSpPr>
        <p:spPr>
          <a:xfrm rot="0">
            <a:off x="0" y="9803001"/>
            <a:ext cx="7962901" cy="483999"/>
          </a:xfrm>
          <a:prstGeom prst="rect">
            <a:avLst/>
          </a:prstGeom>
          <a:solidFill>
            <a:srgbClr val="46474C"/>
          </a:solidFill>
        </p:spPr>
      </p:sp>
      <p:sp>
        <p:nvSpPr>
          <p:cNvPr name="Freeform 4" id="4"/>
          <p:cNvSpPr/>
          <p:nvPr/>
        </p:nvSpPr>
        <p:spPr>
          <a:xfrm flipH="false" flipV="false" rot="0">
            <a:off x="0" y="0"/>
            <a:ext cx="7962901" cy="9851079"/>
          </a:xfrm>
          <a:custGeom>
            <a:avLst/>
            <a:gdLst/>
            <a:ahLst/>
            <a:cxnLst/>
            <a:rect r="r" b="b" t="t" l="l"/>
            <a:pathLst>
              <a:path h="9851079" w="7962901">
                <a:moveTo>
                  <a:pt x="0" y="0"/>
                </a:moveTo>
                <a:lnTo>
                  <a:pt x="7962901" y="0"/>
                </a:lnTo>
                <a:lnTo>
                  <a:pt x="7962901" y="9851079"/>
                </a:lnTo>
                <a:lnTo>
                  <a:pt x="0" y="9851079"/>
                </a:lnTo>
                <a:lnTo>
                  <a:pt x="0" y="0"/>
                </a:lnTo>
                <a:close/>
              </a:path>
            </a:pathLst>
          </a:custGeom>
          <a:blipFill>
            <a:blip r:embed="rId2"/>
            <a:stretch>
              <a:fillRect l="0" t="-10662" r="0" b="-10662"/>
            </a:stretch>
          </a:blipFill>
        </p:spPr>
      </p:sp>
      <p:grpSp>
        <p:nvGrpSpPr>
          <p:cNvPr name="Group 5" id="5"/>
          <p:cNvGrpSpPr/>
          <p:nvPr/>
        </p:nvGrpSpPr>
        <p:grpSpPr>
          <a:xfrm rot="0">
            <a:off x="8356523" y="2214388"/>
            <a:ext cx="6158709" cy="3669581"/>
            <a:chOff x="0" y="0"/>
            <a:chExt cx="8211612" cy="4892775"/>
          </a:xfrm>
        </p:grpSpPr>
        <p:sp>
          <p:nvSpPr>
            <p:cNvPr name="Freeform 6" id="6"/>
            <p:cNvSpPr/>
            <p:nvPr/>
          </p:nvSpPr>
          <p:spPr>
            <a:xfrm flipH="false" flipV="false" rot="0">
              <a:off x="191493" y="0"/>
              <a:ext cx="8020119" cy="4892775"/>
            </a:xfrm>
            <a:custGeom>
              <a:avLst/>
              <a:gdLst/>
              <a:ahLst/>
              <a:cxnLst/>
              <a:rect r="r" b="b" t="t" l="l"/>
              <a:pathLst>
                <a:path h="4892775" w="8020119">
                  <a:moveTo>
                    <a:pt x="0" y="0"/>
                  </a:moveTo>
                  <a:lnTo>
                    <a:pt x="8020119" y="0"/>
                  </a:lnTo>
                  <a:lnTo>
                    <a:pt x="8020119" y="4892775"/>
                  </a:lnTo>
                  <a:lnTo>
                    <a:pt x="0" y="4892775"/>
                  </a:lnTo>
                  <a:lnTo>
                    <a:pt x="0" y="0"/>
                  </a:lnTo>
                  <a:close/>
                </a:path>
              </a:pathLst>
            </a:custGeom>
            <a:blipFill>
              <a:blip r:embed="rId3"/>
              <a:stretch>
                <a:fillRect l="0" t="-3593" r="0" b="-3593"/>
              </a:stretch>
            </a:blipFill>
          </p:spPr>
        </p:sp>
        <p:sp>
          <p:nvSpPr>
            <p:cNvPr name="TextBox 7" id="7"/>
            <p:cNvSpPr txBox="true"/>
            <p:nvPr/>
          </p:nvSpPr>
          <p:spPr>
            <a:xfrm rot="0">
              <a:off x="0" y="609960"/>
              <a:ext cx="7771423" cy="809625"/>
            </a:xfrm>
            <a:prstGeom prst="rect">
              <a:avLst/>
            </a:prstGeom>
          </p:spPr>
          <p:txBody>
            <a:bodyPr anchor="t" rtlCol="false" tIns="0" lIns="0" bIns="0" rIns="0">
              <a:spAutoFit/>
            </a:bodyPr>
            <a:lstStyle/>
            <a:p>
              <a:pPr algn="ctr">
                <a:lnSpc>
                  <a:spcPts val="4751"/>
                </a:lnSpc>
                <a:spcBef>
                  <a:spcPct val="0"/>
                </a:spcBef>
              </a:pPr>
              <a:r>
                <a:rPr lang="en-US" sz="3959">
                  <a:solidFill>
                    <a:srgbClr val="FFFFFF"/>
                  </a:solidFill>
                  <a:latin typeface="Tomorrow"/>
                  <a:ea typeface="Tomorrow"/>
                  <a:cs typeface="Tomorrow"/>
                  <a:sym typeface="Tomorrow"/>
                </a:rPr>
                <a:t>Sentiment Analysis</a:t>
              </a:r>
            </a:p>
          </p:txBody>
        </p:sp>
        <p:sp>
          <p:nvSpPr>
            <p:cNvPr name="TextBox 8" id="8"/>
            <p:cNvSpPr txBox="true"/>
            <p:nvPr/>
          </p:nvSpPr>
          <p:spPr>
            <a:xfrm rot="0">
              <a:off x="296867" y="2221563"/>
              <a:ext cx="7177690" cy="1981200"/>
            </a:xfrm>
            <a:prstGeom prst="rect">
              <a:avLst/>
            </a:prstGeom>
          </p:spPr>
          <p:txBody>
            <a:bodyPr anchor="t" rtlCol="false" tIns="0" lIns="0" bIns="0" rIns="0">
              <a:spAutoFit/>
            </a:bodyPr>
            <a:lstStyle/>
            <a:p>
              <a:pPr algn="ctr">
                <a:lnSpc>
                  <a:spcPts val="3959"/>
                </a:lnSpc>
                <a:spcBef>
                  <a:spcPct val="0"/>
                </a:spcBef>
              </a:pPr>
              <a:r>
                <a:rPr lang="en-US" sz="3299">
                  <a:solidFill>
                    <a:srgbClr val="FFFFFF">
                      <a:alpha val="66667"/>
                    </a:srgbClr>
                  </a:solidFill>
                  <a:latin typeface="IBM Plex Sans"/>
                  <a:ea typeface="IBM Plex Sans"/>
                  <a:cs typeface="IBM Plex Sans"/>
                  <a:sym typeface="IBM Plex Sans"/>
                </a:rPr>
                <a:t>Identifies emotional tone and negativity in text with 88% accuracy.</a:t>
              </a:r>
            </a:p>
          </p:txBody>
        </p:sp>
      </p:grpSp>
      <p:grpSp>
        <p:nvGrpSpPr>
          <p:cNvPr name="Group 9" id="9"/>
          <p:cNvGrpSpPr/>
          <p:nvPr/>
        </p:nvGrpSpPr>
        <p:grpSpPr>
          <a:xfrm rot="0">
            <a:off x="11347425" y="6155258"/>
            <a:ext cx="6335613" cy="3889742"/>
            <a:chOff x="0" y="0"/>
            <a:chExt cx="8447484" cy="5186323"/>
          </a:xfrm>
        </p:grpSpPr>
        <p:sp>
          <p:nvSpPr>
            <p:cNvPr name="Freeform 10" id="10"/>
            <p:cNvSpPr/>
            <p:nvPr/>
          </p:nvSpPr>
          <p:spPr>
            <a:xfrm flipH="false" flipV="false" rot="0">
              <a:off x="0" y="0"/>
              <a:ext cx="8447484" cy="5186323"/>
            </a:xfrm>
            <a:custGeom>
              <a:avLst/>
              <a:gdLst/>
              <a:ahLst/>
              <a:cxnLst/>
              <a:rect r="r" b="b" t="t" l="l"/>
              <a:pathLst>
                <a:path h="5186323" w="8447484">
                  <a:moveTo>
                    <a:pt x="0" y="0"/>
                  </a:moveTo>
                  <a:lnTo>
                    <a:pt x="8447484" y="0"/>
                  </a:lnTo>
                  <a:lnTo>
                    <a:pt x="8447484" y="5186323"/>
                  </a:lnTo>
                  <a:lnTo>
                    <a:pt x="0" y="5186323"/>
                  </a:lnTo>
                  <a:lnTo>
                    <a:pt x="0" y="0"/>
                  </a:lnTo>
                  <a:close/>
                </a:path>
              </a:pathLst>
            </a:custGeom>
            <a:blipFill>
              <a:blip r:embed="rId3"/>
              <a:stretch>
                <a:fillRect l="0" t="-3254" r="0" b="-3254"/>
              </a:stretch>
            </a:blipFill>
          </p:spPr>
        </p:sp>
        <p:sp>
          <p:nvSpPr>
            <p:cNvPr name="TextBox 11" id="11"/>
            <p:cNvSpPr txBox="true"/>
            <p:nvPr/>
          </p:nvSpPr>
          <p:spPr>
            <a:xfrm rot="0">
              <a:off x="516237" y="667151"/>
              <a:ext cx="7931247" cy="800100"/>
            </a:xfrm>
            <a:prstGeom prst="rect">
              <a:avLst/>
            </a:prstGeom>
          </p:spPr>
          <p:txBody>
            <a:bodyPr anchor="t" rtlCol="false" tIns="0" lIns="0" bIns="0" rIns="0">
              <a:spAutoFit/>
            </a:bodyPr>
            <a:lstStyle/>
            <a:p>
              <a:pPr algn="ctr">
                <a:lnSpc>
                  <a:spcPts val="4799"/>
                </a:lnSpc>
                <a:spcBef>
                  <a:spcPct val="0"/>
                </a:spcBef>
              </a:pPr>
              <a:r>
                <a:rPr lang="en-US" sz="3999">
                  <a:solidFill>
                    <a:srgbClr val="FFFFFF"/>
                  </a:solidFill>
                  <a:latin typeface="IBM Plex Sans"/>
                  <a:ea typeface="IBM Plex Sans"/>
                  <a:cs typeface="IBM Plex Sans"/>
                  <a:sym typeface="IBM Plex Sans"/>
                </a:rPr>
                <a:t>Contextual Analysis</a:t>
              </a:r>
            </a:p>
          </p:txBody>
        </p:sp>
        <p:sp>
          <p:nvSpPr>
            <p:cNvPr name="TextBox 12" id="12"/>
            <p:cNvSpPr txBox="true"/>
            <p:nvPr/>
          </p:nvSpPr>
          <p:spPr>
            <a:xfrm rot="0">
              <a:off x="516237" y="2191151"/>
              <a:ext cx="7599133" cy="2641600"/>
            </a:xfrm>
            <a:prstGeom prst="rect">
              <a:avLst/>
            </a:prstGeom>
          </p:spPr>
          <p:txBody>
            <a:bodyPr anchor="t" rtlCol="false" tIns="0" lIns="0" bIns="0" rIns="0">
              <a:spAutoFit/>
            </a:bodyPr>
            <a:lstStyle/>
            <a:p>
              <a:pPr algn="just">
                <a:lnSpc>
                  <a:spcPts val="3959"/>
                </a:lnSpc>
                <a:spcBef>
                  <a:spcPct val="0"/>
                </a:spcBef>
              </a:pPr>
              <a:r>
                <a:rPr lang="en-US" sz="3299">
                  <a:solidFill>
                    <a:srgbClr val="FFFFFF">
                      <a:alpha val="66667"/>
                    </a:srgbClr>
                  </a:solidFill>
                  <a:latin typeface="IBM Plex Sans"/>
                  <a:ea typeface="IBM Plex Sans"/>
                  <a:cs typeface="IBM Plex Sans"/>
                  <a:sym typeface="IBM Plex Sans"/>
                </a:rPr>
                <a:t>Understands the meaning of words in relation to surrounding text with 92% precision.</a:t>
              </a:r>
            </a:p>
          </p:txBody>
        </p:sp>
      </p:grpSp>
      <p:sp>
        <p:nvSpPr>
          <p:cNvPr name="TextBox 13" id="13"/>
          <p:cNvSpPr txBox="true"/>
          <p:nvPr/>
        </p:nvSpPr>
        <p:spPr>
          <a:xfrm rot="0">
            <a:off x="7714364" y="371475"/>
            <a:ext cx="10365473" cy="1323975"/>
          </a:xfrm>
          <a:prstGeom prst="rect">
            <a:avLst/>
          </a:prstGeom>
        </p:spPr>
        <p:txBody>
          <a:bodyPr anchor="t" rtlCol="false" tIns="0" lIns="0" bIns="0" rIns="0">
            <a:spAutoFit/>
          </a:bodyPr>
          <a:lstStyle/>
          <a:p>
            <a:pPr algn="ctr">
              <a:lnSpc>
                <a:spcPts val="5279"/>
              </a:lnSpc>
              <a:spcBef>
                <a:spcPct val="0"/>
              </a:spcBef>
            </a:pPr>
            <a:r>
              <a:rPr lang="en-US" b="true" sz="4399">
                <a:solidFill>
                  <a:srgbClr val="000000"/>
                </a:solidFill>
                <a:latin typeface="IBM Plex Sans Bold"/>
                <a:ea typeface="IBM Plex Sans Bold"/>
                <a:cs typeface="IBM Plex Sans Bold"/>
                <a:sym typeface="IBM Plex Sans Bold"/>
              </a:rPr>
              <a:t>Key Technology: Natural Language Processing (NLP)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24083">
            <a:off x="-3396491" y="7879785"/>
            <a:ext cx="7875446" cy="5741916"/>
          </a:xfrm>
          <a:custGeom>
            <a:avLst/>
            <a:gdLst/>
            <a:ahLst/>
            <a:cxnLst/>
            <a:rect r="r" b="b" t="t" l="l"/>
            <a:pathLst>
              <a:path h="5741916" w="7875446">
                <a:moveTo>
                  <a:pt x="0" y="0"/>
                </a:moveTo>
                <a:lnTo>
                  <a:pt x="7875446" y="0"/>
                </a:lnTo>
                <a:lnTo>
                  <a:pt x="7875446" y="5741917"/>
                </a:lnTo>
                <a:lnTo>
                  <a:pt x="0" y="5741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12902500" y="4901500"/>
            <a:ext cx="10287000" cy="483999"/>
          </a:xfrm>
          <a:prstGeom prst="rect">
            <a:avLst/>
          </a:prstGeom>
          <a:solidFill>
            <a:srgbClr val="9D9FA3"/>
          </a:solidFill>
        </p:spPr>
      </p:sp>
      <p:sp>
        <p:nvSpPr>
          <p:cNvPr name="TextBox 4" id="4"/>
          <p:cNvSpPr txBox="true"/>
          <p:nvPr/>
        </p:nvSpPr>
        <p:spPr>
          <a:xfrm rot="0">
            <a:off x="4528661" y="2399817"/>
            <a:ext cx="12763934" cy="8033388"/>
          </a:xfrm>
          <a:prstGeom prst="rect">
            <a:avLst/>
          </a:prstGeom>
        </p:spPr>
        <p:txBody>
          <a:bodyPr anchor="t" rtlCol="false" tIns="0" lIns="0" bIns="0" rIns="0">
            <a:spAutoFit/>
          </a:bodyPr>
          <a:lstStyle/>
          <a:p>
            <a:pPr algn="just">
              <a:lnSpc>
                <a:spcPts val="6999"/>
              </a:lnSpc>
            </a:pPr>
            <a:r>
              <a:rPr lang="en-US" sz="3499" b="true">
                <a:solidFill>
                  <a:srgbClr val="000000"/>
                </a:solidFill>
                <a:latin typeface="IBM Plex Sans Bold"/>
                <a:ea typeface="IBM Plex Sans Bold"/>
                <a:cs typeface="IBM Plex Sans Bold"/>
                <a:sym typeface="IBM Plex Sans Bold"/>
              </a:rPr>
              <a:t>Key Features</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a:t>
            </a:r>
            <a:r>
              <a:rPr lang="en-US" sz="2799">
                <a:solidFill>
                  <a:srgbClr val="000000"/>
                </a:solidFill>
                <a:latin typeface="IBM Plex Sans"/>
                <a:ea typeface="IBM Plex Sans"/>
                <a:cs typeface="IBM Plex Sans"/>
                <a:sym typeface="IBM Plex Sans"/>
              </a:rPr>
              <a:t>Real-Time Monitoring – Scans text interactions across supported sites.</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a:t>
            </a:r>
            <a:r>
              <a:rPr lang="en-US" sz="2799">
                <a:solidFill>
                  <a:srgbClr val="000000"/>
                </a:solidFill>
                <a:latin typeface="IBM Plex Sans"/>
                <a:ea typeface="IBM Plex Sans"/>
                <a:cs typeface="IBM Plex Sans"/>
                <a:sym typeface="IBM Plex Sans"/>
              </a:rPr>
              <a:t>AI-Powered Detection – Uses NLP models to classify and flag harassment.</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Instant Alerts – Notifies users when harmful language is detected.</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User Reporting – Allows flagging, muting, or reporting harassment.</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Privacy-Focused – Processes data locally, ensuring user privacy.</a:t>
            </a:r>
          </a:p>
          <a:p>
            <a:pPr algn="just">
              <a:lnSpc>
                <a:spcPts val="6799"/>
              </a:lnSpc>
            </a:pPr>
            <a:r>
              <a:rPr lang="en-US" sz="3399" b="true">
                <a:solidFill>
                  <a:srgbClr val="000000"/>
                </a:solidFill>
                <a:latin typeface="IBM Plex Sans Bold"/>
                <a:ea typeface="IBM Plex Sans Bold"/>
                <a:cs typeface="IBM Plex Sans Bold"/>
                <a:sym typeface="IBM Plex Sans Bold"/>
              </a:rPr>
              <a:t>Why This Solution?</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a:t>
            </a:r>
            <a:r>
              <a:rPr lang="en-US" sz="2799">
                <a:solidFill>
                  <a:srgbClr val="000000"/>
                </a:solidFill>
                <a:latin typeface="IBM Plex Sans"/>
                <a:ea typeface="IBM Plex Sans"/>
                <a:cs typeface="IBM Plex Sans"/>
                <a:sym typeface="IBM Plex Sans"/>
              </a:rPr>
              <a:t>Proactive &amp; Multi-Platform – Prevents harassment before escalation.</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Lightweight &amp; Efficient – Works seamlessly without performance issues.</a:t>
            </a:r>
          </a:p>
          <a:p>
            <a:pPr algn="just" marL="604516" indent="-302258" lvl="1">
              <a:lnSpc>
                <a:spcPts val="5599"/>
              </a:lnSpc>
              <a:buFont typeface="Arial"/>
              <a:buChar char="•"/>
            </a:pPr>
            <a:r>
              <a:rPr lang="en-US" sz="2799">
                <a:solidFill>
                  <a:srgbClr val="000000"/>
                </a:solidFill>
                <a:latin typeface="IBM Plex Sans"/>
                <a:ea typeface="IBM Plex Sans"/>
                <a:cs typeface="IBM Plex Sans"/>
                <a:sym typeface="IBM Plex Sans"/>
              </a:rPr>
              <a:t>     Scalable – Easily adaptable for new platforms and languages.</a:t>
            </a:r>
          </a:p>
          <a:p>
            <a:pPr algn="just">
              <a:lnSpc>
                <a:spcPts val="5599"/>
              </a:lnSpc>
            </a:pPr>
          </a:p>
        </p:txBody>
      </p:sp>
      <p:sp>
        <p:nvSpPr>
          <p:cNvPr name="Freeform 5" id="5"/>
          <p:cNvSpPr/>
          <p:nvPr/>
        </p:nvSpPr>
        <p:spPr>
          <a:xfrm flipH="false" flipV="false" rot="2376498">
            <a:off x="-2037885" y="38059"/>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92899" y="-2339911"/>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629400" y="714334"/>
            <a:ext cx="10629900" cy="1381125"/>
          </a:xfrm>
          <a:prstGeom prst="rect">
            <a:avLst/>
          </a:prstGeom>
        </p:spPr>
        <p:txBody>
          <a:bodyPr anchor="t" rtlCol="false" tIns="0" lIns="0" bIns="0" rIns="0">
            <a:spAutoFit/>
          </a:bodyPr>
          <a:lstStyle/>
          <a:p>
            <a:pPr algn="r" marL="0" indent="0" lvl="0">
              <a:lnSpc>
                <a:spcPts val="10200"/>
              </a:lnSpc>
              <a:spcBef>
                <a:spcPct val="0"/>
              </a:spcBef>
            </a:pPr>
            <a:r>
              <a:rPr lang="en-US" b="true" sz="8500">
                <a:solidFill>
                  <a:srgbClr val="000000"/>
                </a:solidFill>
                <a:latin typeface="Poppins Bold"/>
                <a:ea typeface="Poppins Bold"/>
                <a:cs typeface="Poppins Bold"/>
                <a:sym typeface="Poppins Bold"/>
              </a:rPr>
              <a:t>Solution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80660" y="1114425"/>
            <a:ext cx="6793731" cy="7014982"/>
          </a:xfrm>
          <a:custGeom>
            <a:avLst/>
            <a:gdLst/>
            <a:ahLst/>
            <a:cxnLst/>
            <a:rect r="r" b="b" t="t" l="l"/>
            <a:pathLst>
              <a:path h="7014982" w="6793731">
                <a:moveTo>
                  <a:pt x="0" y="0"/>
                </a:moveTo>
                <a:lnTo>
                  <a:pt x="6793731" y="0"/>
                </a:lnTo>
                <a:lnTo>
                  <a:pt x="6793731" y="7014982"/>
                </a:lnTo>
                <a:lnTo>
                  <a:pt x="0" y="7014982"/>
                </a:lnTo>
                <a:lnTo>
                  <a:pt x="0" y="0"/>
                </a:lnTo>
                <a:close/>
              </a:path>
            </a:pathLst>
          </a:custGeom>
          <a:blipFill>
            <a:blip r:embed="rId2"/>
            <a:stretch>
              <a:fillRect l="-87544" t="-28098" r="-79668" b="0"/>
            </a:stretch>
          </a:blipFill>
        </p:spPr>
      </p:sp>
      <p:sp>
        <p:nvSpPr>
          <p:cNvPr name="TextBox 3" id="3"/>
          <p:cNvSpPr txBox="true"/>
          <p:nvPr/>
        </p:nvSpPr>
        <p:spPr>
          <a:xfrm rot="0">
            <a:off x="758905" y="3483859"/>
            <a:ext cx="4566285" cy="1076325"/>
          </a:xfrm>
          <a:prstGeom prst="rect">
            <a:avLst/>
          </a:prstGeom>
        </p:spPr>
        <p:txBody>
          <a:bodyPr anchor="t" rtlCol="false" tIns="0" lIns="0" bIns="0" rIns="0">
            <a:spAutoFit/>
          </a:bodyPr>
          <a:lstStyle/>
          <a:p>
            <a:pPr algn="ctr">
              <a:lnSpc>
                <a:spcPts val="4200"/>
              </a:lnSpc>
              <a:spcBef>
                <a:spcPct val="0"/>
              </a:spcBef>
            </a:pPr>
            <a:r>
              <a:rPr lang="en-US" b="true" sz="3500">
                <a:solidFill>
                  <a:srgbClr val="000000"/>
                </a:solidFill>
                <a:latin typeface="IBM Plex Sans Bold"/>
                <a:ea typeface="IBM Plex Sans Bold"/>
                <a:cs typeface="IBM Plex Sans Bold"/>
                <a:sym typeface="IBM Plex Sans Bold"/>
              </a:rPr>
              <a:t>1.Model Training &amp; Fine-Tuning</a:t>
            </a:r>
          </a:p>
        </p:txBody>
      </p:sp>
      <p:sp>
        <p:nvSpPr>
          <p:cNvPr name="TextBox 4" id="4"/>
          <p:cNvSpPr txBox="true"/>
          <p:nvPr/>
        </p:nvSpPr>
        <p:spPr>
          <a:xfrm rot="0">
            <a:off x="758905" y="4621916"/>
            <a:ext cx="4521755" cy="3657600"/>
          </a:xfrm>
          <a:prstGeom prst="rect">
            <a:avLst/>
          </a:prstGeom>
        </p:spPr>
        <p:txBody>
          <a:bodyPr anchor="t" rtlCol="false" tIns="0" lIns="0" bIns="0" rIns="0">
            <a:spAutoFit/>
          </a:bodyPr>
          <a:lstStyle/>
          <a:p>
            <a:pPr algn="ctr" marL="647700" indent="-323850" lvl="1">
              <a:lnSpc>
                <a:spcPts val="3600"/>
              </a:lnSpc>
              <a:spcBef>
                <a:spcPct val="0"/>
              </a:spcBef>
              <a:buFont typeface="Arial"/>
              <a:buChar char="•"/>
            </a:pPr>
            <a:r>
              <a:rPr lang="en-US" sz="3000">
                <a:solidFill>
                  <a:srgbClr val="000000"/>
                </a:solidFill>
                <a:latin typeface="IBM Plex Sans"/>
                <a:ea typeface="IBM Plex Sans"/>
                <a:cs typeface="IBM Plex Sans"/>
                <a:sym typeface="IBM Plex Sans"/>
              </a:rPr>
              <a:t>T</a:t>
            </a:r>
            <a:r>
              <a:rPr lang="en-US" sz="3000">
                <a:solidFill>
                  <a:srgbClr val="000000"/>
                </a:solidFill>
                <a:latin typeface="IBM Plex Sans"/>
                <a:ea typeface="IBM Plex Sans"/>
                <a:cs typeface="IBM Plex Sans"/>
                <a:sym typeface="IBM Plex Sans"/>
              </a:rPr>
              <a:t>rained a custom NLP model on labeled harassment datasets.</a:t>
            </a:r>
          </a:p>
          <a:p>
            <a:pPr algn="ctr" marL="647700" indent="-323850" lvl="1">
              <a:lnSpc>
                <a:spcPts val="3600"/>
              </a:lnSpc>
              <a:spcBef>
                <a:spcPct val="0"/>
              </a:spcBef>
              <a:buFont typeface="Arial"/>
              <a:buChar char="•"/>
            </a:pPr>
            <a:r>
              <a:rPr lang="en-US" sz="3000">
                <a:solidFill>
                  <a:srgbClr val="000000"/>
                </a:solidFill>
                <a:latin typeface="IBM Plex Sans"/>
                <a:ea typeface="IBM Plex Sans"/>
                <a:cs typeface="IBM Plex Sans"/>
                <a:sym typeface="IBM Plex Sans"/>
              </a:rPr>
              <a:t>Fine-tuned using Perspective API to enhance toxicity detection accuracy.</a:t>
            </a:r>
          </a:p>
          <a:p>
            <a:pPr algn="ctr">
              <a:lnSpc>
                <a:spcPts val="3600"/>
              </a:lnSpc>
              <a:spcBef>
                <a:spcPct val="0"/>
              </a:spcBef>
            </a:pPr>
          </a:p>
        </p:txBody>
      </p:sp>
      <p:sp>
        <p:nvSpPr>
          <p:cNvPr name="TextBox 5" id="5"/>
          <p:cNvSpPr txBox="true"/>
          <p:nvPr/>
        </p:nvSpPr>
        <p:spPr>
          <a:xfrm rot="0">
            <a:off x="11657632" y="942975"/>
            <a:ext cx="5440918" cy="1076325"/>
          </a:xfrm>
          <a:prstGeom prst="rect">
            <a:avLst/>
          </a:prstGeom>
        </p:spPr>
        <p:txBody>
          <a:bodyPr anchor="t" rtlCol="false" tIns="0" lIns="0" bIns="0" rIns="0">
            <a:spAutoFit/>
          </a:bodyPr>
          <a:lstStyle/>
          <a:p>
            <a:pPr algn="ctr">
              <a:lnSpc>
                <a:spcPts val="4200"/>
              </a:lnSpc>
              <a:spcBef>
                <a:spcPct val="0"/>
              </a:spcBef>
            </a:pPr>
            <a:r>
              <a:rPr lang="en-US" b="true" sz="3500">
                <a:solidFill>
                  <a:srgbClr val="000000"/>
                </a:solidFill>
                <a:latin typeface="IBM Plex Sans Bold"/>
                <a:ea typeface="IBM Plex Sans Bold"/>
                <a:cs typeface="IBM Plex Sans Bold"/>
                <a:sym typeface="IBM Plex Sans Bold"/>
              </a:rPr>
              <a:t>2.</a:t>
            </a:r>
            <a:r>
              <a:rPr lang="en-US" b="true" sz="3500">
                <a:solidFill>
                  <a:srgbClr val="000000"/>
                </a:solidFill>
                <a:latin typeface="IBM Plex Sans Bold"/>
                <a:ea typeface="IBM Plex Sans Bold"/>
                <a:cs typeface="IBM Plex Sans Bold"/>
                <a:sym typeface="IBM Plex Sans Bold"/>
              </a:rPr>
              <a:t>Speech-to-Text Integration</a:t>
            </a:r>
          </a:p>
        </p:txBody>
      </p:sp>
      <p:sp>
        <p:nvSpPr>
          <p:cNvPr name="TextBox 6" id="6"/>
          <p:cNvSpPr txBox="true"/>
          <p:nvPr/>
        </p:nvSpPr>
        <p:spPr>
          <a:xfrm rot="0">
            <a:off x="11611838" y="2121784"/>
            <a:ext cx="5532507" cy="2743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Utilized Google Speech-to-Text API to transcribe spoken content.</a:t>
            </a:r>
          </a:p>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Analyzed transcriptions for harassment detection in voice-based interactions.</a:t>
            </a:r>
          </a:p>
        </p:txBody>
      </p:sp>
      <p:sp>
        <p:nvSpPr>
          <p:cNvPr name="TextBox 7" id="7"/>
          <p:cNvSpPr txBox="true"/>
          <p:nvPr/>
        </p:nvSpPr>
        <p:spPr>
          <a:xfrm rot="0">
            <a:off x="11974815" y="5774441"/>
            <a:ext cx="4806553" cy="1076325"/>
          </a:xfrm>
          <a:prstGeom prst="rect">
            <a:avLst/>
          </a:prstGeom>
        </p:spPr>
        <p:txBody>
          <a:bodyPr anchor="t" rtlCol="false" tIns="0" lIns="0" bIns="0" rIns="0">
            <a:spAutoFit/>
          </a:bodyPr>
          <a:lstStyle/>
          <a:p>
            <a:pPr algn="ctr">
              <a:lnSpc>
                <a:spcPts val="4200"/>
              </a:lnSpc>
              <a:spcBef>
                <a:spcPct val="0"/>
              </a:spcBef>
            </a:pPr>
            <a:r>
              <a:rPr lang="en-US" b="true" sz="3500">
                <a:solidFill>
                  <a:srgbClr val="000000"/>
                </a:solidFill>
                <a:latin typeface="IBM Plex Sans Bold"/>
                <a:ea typeface="IBM Plex Sans Bold"/>
                <a:cs typeface="IBM Plex Sans Bold"/>
                <a:sym typeface="IBM Plex Sans Bold"/>
              </a:rPr>
              <a:t>3.</a:t>
            </a:r>
            <a:r>
              <a:rPr lang="en-US" b="true" sz="3500">
                <a:solidFill>
                  <a:srgbClr val="000000"/>
                </a:solidFill>
                <a:latin typeface="IBM Plex Sans Bold"/>
                <a:ea typeface="IBM Plex Sans Bold"/>
                <a:cs typeface="IBM Plex Sans Bold"/>
                <a:sym typeface="IBM Plex Sans Bold"/>
              </a:rPr>
              <a:t>Real-Time Detection &amp; Response</a:t>
            </a:r>
          </a:p>
        </p:txBody>
      </p:sp>
      <p:sp>
        <p:nvSpPr>
          <p:cNvPr name="TextBox 8" id="8"/>
          <p:cNvSpPr txBox="true"/>
          <p:nvPr/>
        </p:nvSpPr>
        <p:spPr>
          <a:xfrm rot="0">
            <a:off x="11566549" y="6850766"/>
            <a:ext cx="5214819" cy="32004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Integrated AI models into a Chrome extension for real-time monitoring.</a:t>
            </a:r>
          </a:p>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Provided instant alerts, enabling users to flag, mute, or report harassment.</a:t>
            </a:r>
          </a:p>
        </p:txBody>
      </p:sp>
      <p:sp>
        <p:nvSpPr>
          <p:cNvPr name="TextBox 9" id="9"/>
          <p:cNvSpPr txBox="true"/>
          <p:nvPr/>
        </p:nvSpPr>
        <p:spPr>
          <a:xfrm rot="0">
            <a:off x="323596" y="571500"/>
            <a:ext cx="11334036" cy="914400"/>
          </a:xfrm>
          <a:prstGeom prst="rect">
            <a:avLst/>
          </a:prstGeom>
        </p:spPr>
        <p:txBody>
          <a:bodyPr anchor="t" rtlCol="false" tIns="0" lIns="0" bIns="0" rIns="0">
            <a:spAutoFit/>
          </a:bodyPr>
          <a:lstStyle/>
          <a:p>
            <a:pPr algn="ctr">
              <a:lnSpc>
                <a:spcPts val="7200"/>
              </a:lnSpc>
              <a:spcBef>
                <a:spcPct val="0"/>
              </a:spcBef>
            </a:pPr>
            <a:r>
              <a:rPr lang="en-US" b="true" sz="6000">
                <a:solidFill>
                  <a:srgbClr val="000000"/>
                </a:solidFill>
                <a:latin typeface="IBM Plex Sans Bold"/>
                <a:ea typeface="IBM Plex Sans Bold"/>
                <a:cs typeface="IBM Plex Sans Bold"/>
                <a:sym typeface="IBM Plex Sans Bold"/>
              </a:rPr>
              <a:t>Methodology &amp; Implementation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07737" y="0"/>
            <a:ext cx="7180263" cy="10360544"/>
          </a:xfrm>
          <a:custGeom>
            <a:avLst/>
            <a:gdLst/>
            <a:ahLst/>
            <a:cxnLst/>
            <a:rect r="r" b="b" t="t" l="l"/>
            <a:pathLst>
              <a:path h="10360544" w="7180263">
                <a:moveTo>
                  <a:pt x="0" y="0"/>
                </a:moveTo>
                <a:lnTo>
                  <a:pt x="7180263" y="0"/>
                </a:lnTo>
                <a:lnTo>
                  <a:pt x="7180263" y="10360544"/>
                </a:lnTo>
                <a:lnTo>
                  <a:pt x="0" y="10360544"/>
                </a:lnTo>
                <a:lnTo>
                  <a:pt x="0" y="0"/>
                </a:lnTo>
                <a:close/>
              </a:path>
            </a:pathLst>
          </a:custGeom>
          <a:blipFill>
            <a:blip r:embed="rId2"/>
            <a:stretch>
              <a:fillRect l="0" t="-2010" r="0" b="-2010"/>
            </a:stretch>
          </a:blipFill>
        </p:spPr>
      </p:sp>
      <p:sp>
        <p:nvSpPr>
          <p:cNvPr name="Freeform 3" id="3"/>
          <p:cNvSpPr/>
          <p:nvPr/>
        </p:nvSpPr>
        <p:spPr>
          <a:xfrm flipH="false" flipV="false" rot="-683171">
            <a:off x="-6940532" y="-2503620"/>
            <a:ext cx="13462317" cy="14834509"/>
          </a:xfrm>
          <a:custGeom>
            <a:avLst/>
            <a:gdLst/>
            <a:ahLst/>
            <a:cxnLst/>
            <a:rect r="r" b="b" t="t" l="l"/>
            <a:pathLst>
              <a:path h="14834509" w="13462317">
                <a:moveTo>
                  <a:pt x="0" y="0"/>
                </a:moveTo>
                <a:lnTo>
                  <a:pt x="13462317" y="0"/>
                </a:lnTo>
                <a:lnTo>
                  <a:pt x="13462317" y="14834509"/>
                </a:lnTo>
                <a:lnTo>
                  <a:pt x="0" y="14834509"/>
                </a:lnTo>
                <a:lnTo>
                  <a:pt x="0" y="0"/>
                </a:lnTo>
                <a:close/>
              </a:path>
            </a:pathLst>
          </a:custGeom>
          <a:blipFill>
            <a:blip r:embed="rId3">
              <a:alphaModFix amt="6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47750" y="2749523"/>
            <a:ext cx="768096" cy="777350"/>
          </a:xfrm>
          <a:custGeom>
            <a:avLst/>
            <a:gdLst/>
            <a:ahLst/>
            <a:cxnLst/>
            <a:rect r="r" b="b" t="t" l="l"/>
            <a:pathLst>
              <a:path h="777350" w="768096">
                <a:moveTo>
                  <a:pt x="0" y="0"/>
                </a:moveTo>
                <a:lnTo>
                  <a:pt x="768096" y="0"/>
                </a:lnTo>
                <a:lnTo>
                  <a:pt x="768096" y="777350"/>
                </a:lnTo>
                <a:lnTo>
                  <a:pt x="0" y="777350"/>
                </a:lnTo>
                <a:lnTo>
                  <a:pt x="0" y="0"/>
                </a:lnTo>
                <a:close/>
              </a:path>
            </a:pathLst>
          </a:custGeom>
          <a:blipFill>
            <a:blip r:embed="rId5"/>
            <a:stretch>
              <a:fillRect l="0" t="0" r="0" b="0"/>
            </a:stretch>
          </a:blipFill>
        </p:spPr>
      </p:sp>
      <p:sp>
        <p:nvSpPr>
          <p:cNvPr name="Freeform 5" id="5"/>
          <p:cNvSpPr/>
          <p:nvPr/>
        </p:nvSpPr>
        <p:spPr>
          <a:xfrm flipH="false" flipV="false" rot="0">
            <a:off x="1028700" y="2681457"/>
            <a:ext cx="820016" cy="970631"/>
          </a:xfrm>
          <a:custGeom>
            <a:avLst/>
            <a:gdLst/>
            <a:ahLst/>
            <a:cxnLst/>
            <a:rect r="r" b="b" t="t" l="l"/>
            <a:pathLst>
              <a:path h="970631" w="820016">
                <a:moveTo>
                  <a:pt x="0" y="0"/>
                </a:moveTo>
                <a:lnTo>
                  <a:pt x="820016" y="0"/>
                </a:lnTo>
                <a:lnTo>
                  <a:pt x="820016" y="970632"/>
                </a:lnTo>
                <a:lnTo>
                  <a:pt x="0" y="970632"/>
                </a:lnTo>
                <a:lnTo>
                  <a:pt x="0" y="0"/>
                </a:lnTo>
                <a:close/>
              </a:path>
            </a:pathLst>
          </a:custGeom>
          <a:blipFill>
            <a:blip r:embed="rId6"/>
            <a:stretch>
              <a:fillRect l="0" t="0" r="0" b="0"/>
            </a:stretch>
          </a:blipFill>
        </p:spPr>
      </p:sp>
      <p:sp>
        <p:nvSpPr>
          <p:cNvPr name="Freeform 6" id="6"/>
          <p:cNvSpPr/>
          <p:nvPr/>
        </p:nvSpPr>
        <p:spPr>
          <a:xfrm flipH="false" flipV="false" rot="0">
            <a:off x="1009650" y="4913634"/>
            <a:ext cx="800966" cy="800966"/>
          </a:xfrm>
          <a:custGeom>
            <a:avLst/>
            <a:gdLst/>
            <a:ahLst/>
            <a:cxnLst/>
            <a:rect r="r" b="b" t="t" l="l"/>
            <a:pathLst>
              <a:path h="800966" w="800966">
                <a:moveTo>
                  <a:pt x="0" y="0"/>
                </a:moveTo>
                <a:lnTo>
                  <a:pt x="800966" y="0"/>
                </a:lnTo>
                <a:lnTo>
                  <a:pt x="800966" y="800966"/>
                </a:lnTo>
                <a:lnTo>
                  <a:pt x="0" y="800966"/>
                </a:lnTo>
                <a:lnTo>
                  <a:pt x="0" y="0"/>
                </a:lnTo>
                <a:close/>
              </a:path>
            </a:pathLst>
          </a:custGeom>
          <a:blipFill>
            <a:blip r:embed="rId7"/>
            <a:stretch>
              <a:fillRect l="0" t="0" r="0" b="0"/>
            </a:stretch>
          </a:blipFill>
        </p:spPr>
      </p:sp>
      <p:sp>
        <p:nvSpPr>
          <p:cNvPr name="TextBox 7" id="7"/>
          <p:cNvSpPr txBox="true"/>
          <p:nvPr/>
        </p:nvSpPr>
        <p:spPr>
          <a:xfrm rot="0">
            <a:off x="1009650" y="5078708"/>
            <a:ext cx="800966" cy="457200"/>
          </a:xfrm>
          <a:prstGeom prst="rect">
            <a:avLst/>
          </a:prstGeom>
        </p:spPr>
        <p:txBody>
          <a:bodyPr anchor="t" rtlCol="false" tIns="0" lIns="0" bIns="0" rIns="0">
            <a:spAutoFit/>
          </a:bodyPr>
          <a:lstStyle/>
          <a:p>
            <a:pPr algn="ctr">
              <a:lnSpc>
                <a:spcPts val="3600"/>
              </a:lnSpc>
              <a:spcBef>
                <a:spcPct val="0"/>
              </a:spcBef>
            </a:pPr>
            <a:r>
              <a:rPr lang="en-US" sz="3000">
                <a:solidFill>
                  <a:srgbClr val="FFFFFF">
                    <a:alpha val="70980"/>
                  </a:srgbClr>
                </a:solidFill>
                <a:latin typeface="IBM Plex Sans"/>
                <a:ea typeface="IBM Plex Sans"/>
                <a:cs typeface="IBM Plex Sans"/>
                <a:sym typeface="IBM Plex Sans"/>
              </a:rPr>
              <a:t>2</a:t>
            </a:r>
          </a:p>
        </p:txBody>
      </p:sp>
      <p:sp>
        <p:nvSpPr>
          <p:cNvPr name="Freeform 8" id="8"/>
          <p:cNvSpPr/>
          <p:nvPr/>
        </p:nvSpPr>
        <p:spPr>
          <a:xfrm flipH="false" flipV="false" rot="0">
            <a:off x="1028700" y="6779518"/>
            <a:ext cx="800966" cy="800966"/>
          </a:xfrm>
          <a:custGeom>
            <a:avLst/>
            <a:gdLst/>
            <a:ahLst/>
            <a:cxnLst/>
            <a:rect r="r" b="b" t="t" l="l"/>
            <a:pathLst>
              <a:path h="800966" w="800966">
                <a:moveTo>
                  <a:pt x="0" y="0"/>
                </a:moveTo>
                <a:lnTo>
                  <a:pt x="800966" y="0"/>
                </a:lnTo>
                <a:lnTo>
                  <a:pt x="800966" y="800966"/>
                </a:lnTo>
                <a:lnTo>
                  <a:pt x="0" y="800966"/>
                </a:lnTo>
                <a:lnTo>
                  <a:pt x="0" y="0"/>
                </a:lnTo>
                <a:close/>
              </a:path>
            </a:pathLst>
          </a:custGeom>
          <a:blipFill>
            <a:blip r:embed="rId7"/>
            <a:stretch>
              <a:fillRect l="0" t="0" r="0" b="0"/>
            </a:stretch>
          </a:blipFill>
        </p:spPr>
      </p:sp>
      <p:sp>
        <p:nvSpPr>
          <p:cNvPr name="TextBox 9" id="9"/>
          <p:cNvSpPr txBox="true"/>
          <p:nvPr/>
        </p:nvSpPr>
        <p:spPr>
          <a:xfrm rot="0">
            <a:off x="1333933" y="6951401"/>
            <a:ext cx="228600" cy="457200"/>
          </a:xfrm>
          <a:prstGeom prst="rect">
            <a:avLst/>
          </a:prstGeom>
        </p:spPr>
        <p:txBody>
          <a:bodyPr anchor="t" rtlCol="false" tIns="0" lIns="0" bIns="0" rIns="0">
            <a:spAutoFit/>
          </a:bodyPr>
          <a:lstStyle/>
          <a:p>
            <a:pPr algn="ctr">
              <a:lnSpc>
                <a:spcPts val="3600"/>
              </a:lnSpc>
              <a:spcBef>
                <a:spcPct val="0"/>
              </a:spcBef>
            </a:pPr>
            <a:r>
              <a:rPr lang="en-US" sz="3000">
                <a:solidFill>
                  <a:srgbClr val="FFFFFF">
                    <a:alpha val="70980"/>
                  </a:srgbClr>
                </a:solidFill>
                <a:latin typeface="IBM Plex Sans"/>
                <a:ea typeface="IBM Plex Sans"/>
                <a:cs typeface="IBM Plex Sans"/>
                <a:sym typeface="IBM Plex Sans"/>
              </a:rPr>
              <a:t>3</a:t>
            </a:r>
          </a:p>
        </p:txBody>
      </p:sp>
      <p:grpSp>
        <p:nvGrpSpPr>
          <p:cNvPr name="Group 10" id="10"/>
          <p:cNvGrpSpPr/>
          <p:nvPr/>
        </p:nvGrpSpPr>
        <p:grpSpPr>
          <a:xfrm rot="0">
            <a:off x="1009650" y="8799684"/>
            <a:ext cx="800966" cy="800966"/>
            <a:chOff x="0" y="0"/>
            <a:chExt cx="1067955" cy="1067955"/>
          </a:xfrm>
        </p:grpSpPr>
        <p:sp>
          <p:nvSpPr>
            <p:cNvPr name="Freeform 11" id="11"/>
            <p:cNvSpPr/>
            <p:nvPr/>
          </p:nvSpPr>
          <p:spPr>
            <a:xfrm flipH="false" flipV="false" rot="0">
              <a:off x="0" y="0"/>
              <a:ext cx="1067955" cy="1067955"/>
            </a:xfrm>
            <a:custGeom>
              <a:avLst/>
              <a:gdLst/>
              <a:ahLst/>
              <a:cxnLst/>
              <a:rect r="r" b="b" t="t" l="l"/>
              <a:pathLst>
                <a:path h="1067955" w="1067955">
                  <a:moveTo>
                    <a:pt x="0" y="0"/>
                  </a:moveTo>
                  <a:lnTo>
                    <a:pt x="1067955" y="0"/>
                  </a:lnTo>
                  <a:lnTo>
                    <a:pt x="1067955" y="1067955"/>
                  </a:lnTo>
                  <a:lnTo>
                    <a:pt x="0" y="1067955"/>
                  </a:lnTo>
                  <a:lnTo>
                    <a:pt x="0" y="0"/>
                  </a:lnTo>
                  <a:close/>
                </a:path>
              </a:pathLst>
            </a:custGeom>
            <a:blipFill>
              <a:blip r:embed="rId7"/>
              <a:stretch>
                <a:fillRect l="0" t="0" r="0" b="0"/>
              </a:stretch>
            </a:blipFill>
          </p:spPr>
        </p:sp>
        <p:sp>
          <p:nvSpPr>
            <p:cNvPr name="TextBox 12" id="12"/>
            <p:cNvSpPr txBox="true"/>
            <p:nvPr/>
          </p:nvSpPr>
          <p:spPr>
            <a:xfrm rot="0">
              <a:off x="356177" y="229177"/>
              <a:ext cx="304800" cy="609600"/>
            </a:xfrm>
            <a:prstGeom prst="rect">
              <a:avLst/>
            </a:prstGeom>
          </p:spPr>
          <p:txBody>
            <a:bodyPr anchor="t" rtlCol="false" tIns="0" lIns="0" bIns="0" rIns="0">
              <a:spAutoFit/>
            </a:bodyPr>
            <a:lstStyle/>
            <a:p>
              <a:pPr algn="ctr">
                <a:lnSpc>
                  <a:spcPts val="3600"/>
                </a:lnSpc>
                <a:spcBef>
                  <a:spcPct val="0"/>
                </a:spcBef>
              </a:pPr>
              <a:r>
                <a:rPr lang="en-US" sz="3000">
                  <a:solidFill>
                    <a:srgbClr val="F4F4F4">
                      <a:alpha val="66667"/>
                    </a:srgbClr>
                  </a:solidFill>
                  <a:latin typeface="IBM Plex Sans"/>
                  <a:ea typeface="IBM Plex Sans"/>
                  <a:cs typeface="IBM Plex Sans"/>
                  <a:sym typeface="IBM Plex Sans"/>
                </a:rPr>
                <a:t>4</a:t>
              </a:r>
            </a:p>
          </p:txBody>
        </p:sp>
      </p:grpSp>
      <p:sp>
        <p:nvSpPr>
          <p:cNvPr name="TextBox 13" id="13"/>
          <p:cNvSpPr txBox="true"/>
          <p:nvPr/>
        </p:nvSpPr>
        <p:spPr>
          <a:xfrm rot="0">
            <a:off x="807713" y="674609"/>
            <a:ext cx="9578470" cy="695325"/>
          </a:xfrm>
          <a:prstGeom prst="rect">
            <a:avLst/>
          </a:prstGeom>
        </p:spPr>
        <p:txBody>
          <a:bodyPr anchor="t" rtlCol="false" tIns="0" lIns="0" bIns="0" rIns="0">
            <a:spAutoFit/>
          </a:bodyPr>
          <a:lstStyle/>
          <a:p>
            <a:pPr algn="ctr">
              <a:lnSpc>
                <a:spcPts val="5527"/>
              </a:lnSpc>
              <a:spcBef>
                <a:spcPct val="0"/>
              </a:spcBef>
            </a:pPr>
            <a:r>
              <a:rPr lang="en-US" sz="4606" u="sng">
                <a:solidFill>
                  <a:srgbClr val="000000"/>
                </a:solidFill>
                <a:latin typeface="IBM Plex Sans"/>
                <a:ea typeface="IBM Plex Sans"/>
                <a:cs typeface="IBM Plex Sans"/>
                <a:sym typeface="IBM Plex Sans"/>
              </a:rPr>
              <a:t>Applications: Social Media Platforms</a:t>
            </a:r>
          </a:p>
        </p:txBody>
      </p:sp>
      <p:sp>
        <p:nvSpPr>
          <p:cNvPr name="TextBox 14" id="14"/>
          <p:cNvSpPr txBox="true"/>
          <p:nvPr/>
        </p:nvSpPr>
        <p:spPr>
          <a:xfrm rot="0">
            <a:off x="2332740" y="2938173"/>
            <a:ext cx="8271922" cy="4572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IBM Plex Sans"/>
                <a:ea typeface="IBM Plex Sans"/>
                <a:cs typeface="IBM Plex Sans"/>
                <a:sym typeface="IBM Plex Sans"/>
              </a:rPr>
              <a:t>Detects and removes hateful or abusive content.</a:t>
            </a:r>
          </a:p>
        </p:txBody>
      </p:sp>
      <p:sp>
        <p:nvSpPr>
          <p:cNvPr name="TextBox 15" id="15"/>
          <p:cNvSpPr txBox="true"/>
          <p:nvPr/>
        </p:nvSpPr>
        <p:spPr>
          <a:xfrm rot="0">
            <a:off x="2141641" y="5085517"/>
            <a:ext cx="8463022" cy="9144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IBM Plex Sans"/>
                <a:ea typeface="IBM Plex Sans"/>
                <a:cs typeface="IBM Plex Sans"/>
                <a:sym typeface="IBM Plex Sans"/>
              </a:rPr>
              <a:t>Identifies and suspends accounts engaging in harassment.</a:t>
            </a:r>
          </a:p>
        </p:txBody>
      </p:sp>
      <p:sp>
        <p:nvSpPr>
          <p:cNvPr name="TextBox 16" id="16"/>
          <p:cNvSpPr txBox="true"/>
          <p:nvPr/>
        </p:nvSpPr>
        <p:spPr>
          <a:xfrm rot="0">
            <a:off x="2506464" y="6932351"/>
            <a:ext cx="8250599" cy="4572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IBM Plex Sans"/>
                <a:ea typeface="IBM Plex Sans"/>
                <a:cs typeface="IBM Plex Sans"/>
                <a:sym typeface="IBM Plex Sans"/>
              </a:rPr>
              <a:t>Protects vulnerable users from targeted attacks.</a:t>
            </a:r>
          </a:p>
        </p:txBody>
      </p:sp>
      <p:sp>
        <p:nvSpPr>
          <p:cNvPr name="TextBox 17" id="17"/>
          <p:cNvSpPr txBox="true"/>
          <p:nvPr/>
        </p:nvSpPr>
        <p:spPr>
          <a:xfrm rot="0">
            <a:off x="2332740" y="8932601"/>
            <a:ext cx="8016695" cy="4572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IBM Plex Sans"/>
                <a:ea typeface="IBM Plex Sans"/>
                <a:cs typeface="IBM Plex Sans"/>
                <a:sym typeface="IBM Plex Sans"/>
              </a:rPr>
              <a:t>Enhances platform safety and user 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0037" y="990600"/>
            <a:ext cx="5910414" cy="1524000"/>
          </a:xfrm>
          <a:prstGeom prst="rect">
            <a:avLst/>
          </a:prstGeom>
        </p:spPr>
        <p:txBody>
          <a:bodyPr anchor="t" rtlCol="false" tIns="0" lIns="0" bIns="0" rIns="0">
            <a:spAutoFit/>
          </a:bodyPr>
          <a:lstStyle/>
          <a:p>
            <a:pPr algn="ctr">
              <a:lnSpc>
                <a:spcPts val="5879"/>
              </a:lnSpc>
            </a:pPr>
            <a:r>
              <a:rPr lang="en-US" sz="4899" b="true">
                <a:solidFill>
                  <a:srgbClr val="000000"/>
                </a:solidFill>
                <a:latin typeface="Poppins Bold"/>
                <a:ea typeface="Poppins Bold"/>
                <a:cs typeface="Poppins Bold"/>
                <a:sym typeface="Poppins Bold"/>
              </a:rPr>
              <a:t>Libraries Used :</a:t>
            </a:r>
          </a:p>
          <a:p>
            <a:pPr algn="ctr">
              <a:lnSpc>
                <a:spcPts val="5879"/>
              </a:lnSpc>
              <a:spcBef>
                <a:spcPct val="0"/>
              </a:spcBef>
            </a:pPr>
          </a:p>
        </p:txBody>
      </p:sp>
      <p:sp>
        <p:nvSpPr>
          <p:cNvPr name="Freeform 3" id="3"/>
          <p:cNvSpPr/>
          <p:nvPr/>
        </p:nvSpPr>
        <p:spPr>
          <a:xfrm flipH="false" flipV="false" rot="0">
            <a:off x="8561892" y="-141943"/>
            <a:ext cx="10805777" cy="10786130"/>
          </a:xfrm>
          <a:custGeom>
            <a:avLst/>
            <a:gdLst/>
            <a:ahLst/>
            <a:cxnLst/>
            <a:rect r="r" b="b" t="t" l="l"/>
            <a:pathLst>
              <a:path h="10786130" w="10805777">
                <a:moveTo>
                  <a:pt x="0" y="0"/>
                </a:moveTo>
                <a:lnTo>
                  <a:pt x="10805778" y="0"/>
                </a:lnTo>
                <a:lnTo>
                  <a:pt x="10805778" y="10786131"/>
                </a:lnTo>
                <a:lnTo>
                  <a:pt x="0" y="10786131"/>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43591" y="2081899"/>
            <a:ext cx="9853721" cy="2343150"/>
          </a:xfrm>
          <a:prstGeom prst="rect">
            <a:avLst/>
          </a:prstGeom>
        </p:spPr>
        <p:txBody>
          <a:bodyPr anchor="t" rtlCol="false" tIns="0" lIns="0" bIns="0" rIns="0">
            <a:spAutoFit/>
          </a:bodyPr>
          <a:lstStyle/>
          <a:p>
            <a:pPr algn="l" marL="669289" indent="-334645" lvl="1">
              <a:lnSpc>
                <a:spcPts val="3719"/>
              </a:lnSpc>
              <a:buFont typeface="Arial"/>
              <a:buChar char="•"/>
            </a:pPr>
            <a:r>
              <a:rPr lang="en-US" sz="3099">
                <a:solidFill>
                  <a:srgbClr val="000000"/>
                </a:solidFill>
                <a:latin typeface="IBM Plex Sans"/>
                <a:ea typeface="IBM Plex Sans"/>
                <a:cs typeface="IBM Plex Sans"/>
                <a:sym typeface="IBM Plex Sans"/>
              </a:rPr>
              <a:t>pandas – For data manipulation and analysis</a:t>
            </a:r>
          </a:p>
          <a:p>
            <a:pPr algn="l" marL="669289" indent="-334645" lvl="1">
              <a:lnSpc>
                <a:spcPts val="3719"/>
              </a:lnSpc>
              <a:spcBef>
                <a:spcPct val="0"/>
              </a:spcBef>
              <a:buFont typeface="Arial"/>
              <a:buChar char="•"/>
            </a:pPr>
            <a:r>
              <a:rPr lang="en-US" sz="3099">
                <a:solidFill>
                  <a:srgbClr val="000000"/>
                </a:solidFill>
                <a:latin typeface="IBM Plex Sans"/>
                <a:ea typeface="IBM Plex Sans"/>
                <a:cs typeface="IBM Plex Sans"/>
                <a:sym typeface="IBM Plex Sans"/>
              </a:rPr>
              <a:t>numpy – F</a:t>
            </a:r>
            <a:r>
              <a:rPr lang="en-US" sz="3099">
                <a:solidFill>
                  <a:srgbClr val="000000"/>
                </a:solidFill>
                <a:latin typeface="IBM Plex Sans"/>
                <a:ea typeface="IBM Plex Sans"/>
                <a:cs typeface="IBM Plex Sans"/>
                <a:sym typeface="IBM Plex Sans"/>
              </a:rPr>
              <a:t>or numerical computations</a:t>
            </a:r>
          </a:p>
          <a:p>
            <a:pPr algn="l" marL="669289" indent="-334645" lvl="1">
              <a:lnSpc>
                <a:spcPts val="3719"/>
              </a:lnSpc>
              <a:spcBef>
                <a:spcPct val="0"/>
              </a:spcBef>
              <a:buFont typeface="Arial"/>
              <a:buChar char="•"/>
            </a:pPr>
            <a:r>
              <a:rPr lang="en-US" sz="3099">
                <a:solidFill>
                  <a:srgbClr val="000000"/>
                </a:solidFill>
                <a:latin typeface="IBM Plex Sans"/>
                <a:ea typeface="IBM Plex Sans"/>
                <a:cs typeface="IBM Plex Sans"/>
                <a:sym typeface="IBM Plex Sans"/>
              </a:rPr>
              <a:t>sklearn (scikit-learn) – For machine learning utilities</a:t>
            </a:r>
          </a:p>
          <a:p>
            <a:pPr algn="l" marL="669289" indent="-334645" lvl="1">
              <a:lnSpc>
                <a:spcPts val="3719"/>
              </a:lnSpc>
              <a:spcBef>
                <a:spcPct val="0"/>
              </a:spcBef>
              <a:buFont typeface="Arial"/>
              <a:buChar char="•"/>
            </a:pPr>
            <a:r>
              <a:rPr lang="en-US" sz="3099">
                <a:solidFill>
                  <a:srgbClr val="000000"/>
                </a:solidFill>
                <a:latin typeface="IBM Plex Sans"/>
                <a:ea typeface="IBM Plex Sans"/>
                <a:cs typeface="IBM Plex Sans"/>
                <a:sym typeface="IBM Plex Sans"/>
              </a:rPr>
              <a:t>pickle – For saving and loading models</a:t>
            </a:r>
          </a:p>
          <a:p>
            <a:pPr algn="l">
              <a:lnSpc>
                <a:spcPts val="3719"/>
              </a:lnSpc>
              <a:spcBef>
                <a:spcPct val="0"/>
              </a:spcBef>
            </a:pPr>
          </a:p>
        </p:txBody>
      </p:sp>
      <p:sp>
        <p:nvSpPr>
          <p:cNvPr name="TextBox 5" id="5"/>
          <p:cNvSpPr txBox="true"/>
          <p:nvPr/>
        </p:nvSpPr>
        <p:spPr>
          <a:xfrm rot="0">
            <a:off x="981075" y="4324350"/>
            <a:ext cx="8921583" cy="1647825"/>
          </a:xfrm>
          <a:prstGeom prst="rect">
            <a:avLst/>
          </a:prstGeom>
        </p:spPr>
        <p:txBody>
          <a:bodyPr anchor="t" rtlCol="false" tIns="0" lIns="0" bIns="0" rIns="0">
            <a:spAutoFit/>
          </a:bodyPr>
          <a:lstStyle/>
          <a:p>
            <a:pPr algn="ctr">
              <a:lnSpc>
                <a:spcPts val="5879"/>
              </a:lnSpc>
              <a:spcBef>
                <a:spcPct val="0"/>
              </a:spcBef>
            </a:pPr>
            <a:r>
              <a:rPr lang="en-US" b="true" sz="4899">
                <a:solidFill>
                  <a:srgbClr val="000000"/>
                </a:solidFill>
                <a:latin typeface="IBM Plex Sans Bold"/>
                <a:ea typeface="IBM Plex Sans Bold"/>
                <a:cs typeface="IBM Plex Sans Bold"/>
                <a:sym typeface="IBM Plex Sans Bold"/>
              </a:rPr>
              <a:t>Data Pr</a:t>
            </a:r>
            <a:r>
              <a:rPr lang="en-US" b="true" sz="4899">
                <a:solidFill>
                  <a:srgbClr val="000000"/>
                </a:solidFill>
                <a:latin typeface="IBM Plex Sans Bold"/>
                <a:ea typeface="IBM Plex Sans Bold"/>
                <a:cs typeface="IBM Plex Sans Bold"/>
                <a:sym typeface="IBM Plex Sans Bold"/>
              </a:rPr>
              <a:t>ocessing Techniques:</a:t>
            </a:r>
          </a:p>
          <a:p>
            <a:pPr algn="just">
              <a:lnSpc>
                <a:spcPts val="3600"/>
              </a:lnSpc>
              <a:spcBef>
                <a:spcPct val="0"/>
              </a:spcBef>
            </a:pPr>
          </a:p>
          <a:p>
            <a:pPr algn="ctr">
              <a:lnSpc>
                <a:spcPts val="3600"/>
              </a:lnSpc>
              <a:spcBef>
                <a:spcPct val="0"/>
              </a:spcBef>
            </a:pPr>
          </a:p>
        </p:txBody>
      </p:sp>
      <p:sp>
        <p:nvSpPr>
          <p:cNvPr name="TextBox 6" id="6"/>
          <p:cNvSpPr txBox="true"/>
          <p:nvPr/>
        </p:nvSpPr>
        <p:spPr>
          <a:xfrm rot="0">
            <a:off x="1643591" y="5133975"/>
            <a:ext cx="9921046" cy="1409700"/>
          </a:xfrm>
          <a:prstGeom prst="rect">
            <a:avLst/>
          </a:prstGeom>
        </p:spPr>
        <p:txBody>
          <a:bodyPr anchor="t" rtlCol="false" tIns="0" lIns="0" bIns="0" rIns="0">
            <a:spAutoFit/>
          </a:bodyPr>
          <a:lstStyle/>
          <a:p>
            <a:pPr algn="ctr" marL="669289" indent="-334645" lvl="1">
              <a:lnSpc>
                <a:spcPts val="3719"/>
              </a:lnSpc>
              <a:buFont typeface="Arial"/>
              <a:buChar char="•"/>
            </a:pPr>
            <a:r>
              <a:rPr lang="en-US" sz="3099">
                <a:solidFill>
                  <a:srgbClr val="000000"/>
                </a:solidFill>
                <a:latin typeface="IBM Plex Sans"/>
                <a:ea typeface="IBM Plex Sans"/>
                <a:cs typeface="IBM Plex Sans"/>
                <a:sym typeface="IBM Plex Sans"/>
              </a:rPr>
              <a:t>T</a:t>
            </a:r>
            <a:r>
              <a:rPr lang="en-US" sz="3099">
                <a:solidFill>
                  <a:srgbClr val="000000"/>
                </a:solidFill>
                <a:latin typeface="IBM Plex Sans"/>
                <a:ea typeface="IBM Plex Sans"/>
                <a:cs typeface="IBM Plex Sans"/>
                <a:sym typeface="IBM Plex Sans"/>
              </a:rPr>
              <a:t>okenizer – Converts text into sequences of integers</a:t>
            </a:r>
          </a:p>
          <a:p>
            <a:pPr algn="ctr">
              <a:lnSpc>
                <a:spcPts val="3719"/>
              </a:lnSpc>
            </a:pPr>
          </a:p>
          <a:p>
            <a:pPr algn="ctr">
              <a:lnSpc>
                <a:spcPts val="3719"/>
              </a:lnSpc>
            </a:pPr>
          </a:p>
        </p:txBody>
      </p:sp>
      <p:sp>
        <p:nvSpPr>
          <p:cNvPr name="TextBox 7" id="7"/>
          <p:cNvSpPr txBox="true"/>
          <p:nvPr/>
        </p:nvSpPr>
        <p:spPr>
          <a:xfrm rot="0">
            <a:off x="1643591" y="5915025"/>
            <a:ext cx="10566689"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Pad Sequences – Ensures sequences have a uniform lengt</a:t>
            </a:r>
          </a:p>
        </p:txBody>
      </p:sp>
      <p:sp>
        <p:nvSpPr>
          <p:cNvPr name="TextBox 8" id="8"/>
          <p:cNvSpPr txBox="true"/>
          <p:nvPr/>
        </p:nvSpPr>
        <p:spPr>
          <a:xfrm rot="0">
            <a:off x="1325923" y="6505575"/>
            <a:ext cx="6304359" cy="781050"/>
          </a:xfrm>
          <a:prstGeom prst="rect">
            <a:avLst/>
          </a:prstGeom>
        </p:spPr>
        <p:txBody>
          <a:bodyPr anchor="t" rtlCol="false" tIns="0" lIns="0" bIns="0" rIns="0">
            <a:spAutoFit/>
          </a:bodyPr>
          <a:lstStyle/>
          <a:p>
            <a:pPr algn="ctr">
              <a:lnSpc>
                <a:spcPts val="5879"/>
              </a:lnSpc>
              <a:spcBef>
                <a:spcPct val="0"/>
              </a:spcBef>
            </a:pPr>
            <a:r>
              <a:rPr lang="en-US" b="true" sz="4899">
                <a:solidFill>
                  <a:srgbClr val="000000"/>
                </a:solidFill>
                <a:latin typeface="Poppins Bold"/>
                <a:ea typeface="Poppins Bold"/>
                <a:cs typeface="Poppins Bold"/>
                <a:sym typeface="Poppins Bold"/>
              </a:rPr>
              <a:t>Model Architecture:</a:t>
            </a:r>
          </a:p>
        </p:txBody>
      </p:sp>
      <p:sp>
        <p:nvSpPr>
          <p:cNvPr name="TextBox 9" id="9"/>
          <p:cNvSpPr txBox="true"/>
          <p:nvPr/>
        </p:nvSpPr>
        <p:spPr>
          <a:xfrm rot="0">
            <a:off x="2010532" y="7548562"/>
            <a:ext cx="13102720" cy="914400"/>
          </a:xfrm>
          <a:prstGeom prst="rect">
            <a:avLst/>
          </a:prstGeom>
        </p:spPr>
        <p:txBody>
          <a:bodyPr anchor="t" rtlCol="false" tIns="0" lIns="0" bIns="0" rIns="0">
            <a:spAutoFit/>
          </a:bodyPr>
          <a:lstStyle/>
          <a:p>
            <a:pPr algn="ctr" marL="647700" indent="-323850" lvl="1">
              <a:lnSpc>
                <a:spcPts val="3600"/>
              </a:lnSpc>
              <a:spcBef>
                <a:spcPct val="0"/>
              </a:spcBef>
              <a:buFont typeface="Arial"/>
              <a:buChar char="•"/>
            </a:pPr>
            <a:r>
              <a:rPr lang="en-US" sz="3000">
                <a:solidFill>
                  <a:srgbClr val="000000"/>
                </a:solidFill>
                <a:latin typeface="IBM Plex Sans"/>
                <a:ea typeface="IBM Plex Sans"/>
                <a:cs typeface="IBM Plex Sans"/>
                <a:sym typeface="IBM Plex Sans"/>
              </a:rPr>
              <a:t>     Embedding Layer – C</a:t>
            </a:r>
            <a:r>
              <a:rPr lang="en-US" sz="3000">
                <a:solidFill>
                  <a:srgbClr val="000000"/>
                </a:solidFill>
                <a:latin typeface="IBM Plex Sans"/>
                <a:ea typeface="IBM Plex Sans"/>
                <a:cs typeface="IBM Plex Sans"/>
                <a:sym typeface="IBM Plex Sans"/>
              </a:rPr>
              <a:t>onverts words into dense vector representations)</a:t>
            </a:r>
          </a:p>
          <a:p>
            <a:pPr algn="ctr">
              <a:lnSpc>
                <a:spcPts val="3600"/>
              </a:lnSpc>
              <a:spcBef>
                <a:spcPct val="0"/>
              </a:spcBef>
            </a:pPr>
          </a:p>
        </p:txBody>
      </p:sp>
      <p:sp>
        <p:nvSpPr>
          <p:cNvPr name="TextBox 10" id="10"/>
          <p:cNvSpPr txBox="true"/>
          <p:nvPr/>
        </p:nvSpPr>
        <p:spPr>
          <a:xfrm rot="0">
            <a:off x="1991482" y="9158288"/>
            <a:ext cx="12525375" cy="9144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   Dense Layer – Final classification layer with 3 neurons (low, mid, high categories</a:t>
            </a:r>
          </a:p>
        </p:txBody>
      </p:sp>
      <p:sp>
        <p:nvSpPr>
          <p:cNvPr name="TextBox 11" id="11"/>
          <p:cNvSpPr txBox="true"/>
          <p:nvPr/>
        </p:nvSpPr>
        <p:spPr>
          <a:xfrm rot="0">
            <a:off x="2025794" y="8443912"/>
            <a:ext cx="12525375"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Flatten Layer – Flattens the embedding output into a 1D vector</a:t>
            </a:r>
          </a:p>
        </p:txBody>
      </p:sp>
      <p:sp>
        <p:nvSpPr>
          <p:cNvPr name="Freeform 12" id="12"/>
          <p:cNvSpPr/>
          <p:nvPr/>
        </p:nvSpPr>
        <p:spPr>
          <a:xfrm flipH="false" flipV="false" rot="-683171">
            <a:off x="-8223711" y="-2273755"/>
            <a:ext cx="13462317" cy="14834509"/>
          </a:xfrm>
          <a:custGeom>
            <a:avLst/>
            <a:gdLst/>
            <a:ahLst/>
            <a:cxnLst/>
            <a:rect r="r" b="b" t="t" l="l"/>
            <a:pathLst>
              <a:path h="14834509" w="13462317">
                <a:moveTo>
                  <a:pt x="0" y="0"/>
                </a:moveTo>
                <a:lnTo>
                  <a:pt x="13462317" y="0"/>
                </a:lnTo>
                <a:lnTo>
                  <a:pt x="13462317" y="14834510"/>
                </a:lnTo>
                <a:lnTo>
                  <a:pt x="0" y="14834510"/>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012971"/>
          </a:solidFill>
        </p:spPr>
      </p:sp>
      <p:sp>
        <p:nvSpPr>
          <p:cNvPr name="AutoShape 3" id="3"/>
          <p:cNvSpPr/>
          <p:nvPr/>
        </p:nvSpPr>
        <p:spPr>
          <a:xfrm rot="0">
            <a:off x="0" y="9803001"/>
            <a:ext cx="18288000" cy="483999"/>
          </a:xfrm>
          <a:prstGeom prst="rect">
            <a:avLst/>
          </a:prstGeom>
          <a:solidFill>
            <a:srgbClr val="9D9FA3"/>
          </a:solidFill>
        </p:spPr>
      </p:sp>
      <p:sp>
        <p:nvSpPr>
          <p:cNvPr name="Freeform 4" id="4"/>
          <p:cNvSpPr/>
          <p:nvPr/>
        </p:nvSpPr>
        <p:spPr>
          <a:xfrm flipH="false" flipV="false" rot="4262772">
            <a:off x="13740762" y="-1192064"/>
            <a:ext cx="6310785" cy="4601136"/>
          </a:xfrm>
          <a:custGeom>
            <a:avLst/>
            <a:gdLst/>
            <a:ahLst/>
            <a:cxnLst/>
            <a:rect r="r" b="b" t="t" l="l"/>
            <a:pathLst>
              <a:path h="4601136" w="6310785">
                <a:moveTo>
                  <a:pt x="0" y="0"/>
                </a:moveTo>
                <a:lnTo>
                  <a:pt x="6310786" y="0"/>
                </a:lnTo>
                <a:lnTo>
                  <a:pt x="6310786" y="4601136"/>
                </a:lnTo>
                <a:lnTo>
                  <a:pt x="0" y="4601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26493" y="500062"/>
            <a:ext cx="9648740" cy="1000125"/>
          </a:xfrm>
          <a:prstGeom prst="rect">
            <a:avLst/>
          </a:prstGeom>
        </p:spPr>
        <p:txBody>
          <a:bodyPr anchor="t" rtlCol="false" tIns="0" lIns="0" bIns="0" rIns="0">
            <a:spAutoFit/>
          </a:bodyPr>
          <a:lstStyle/>
          <a:p>
            <a:pPr algn="l" marL="0" indent="0" lvl="0">
              <a:lnSpc>
                <a:spcPts val="7440"/>
              </a:lnSpc>
              <a:spcBef>
                <a:spcPct val="0"/>
              </a:spcBef>
            </a:pPr>
            <a:r>
              <a:rPr lang="en-US" b="true" sz="6200">
                <a:solidFill>
                  <a:srgbClr val="000000"/>
                </a:solidFill>
                <a:latin typeface="Poppins Bold"/>
                <a:ea typeface="Poppins Bold"/>
                <a:cs typeface="Poppins Bold"/>
                <a:sym typeface="Poppins Bold"/>
              </a:rPr>
              <a:t>Future Enhancements :</a:t>
            </a:r>
          </a:p>
        </p:txBody>
      </p:sp>
      <p:sp>
        <p:nvSpPr>
          <p:cNvPr name="TextBox 6" id="6"/>
          <p:cNvSpPr txBox="true"/>
          <p:nvPr/>
        </p:nvSpPr>
        <p:spPr>
          <a:xfrm rot="0">
            <a:off x="526493" y="2145309"/>
            <a:ext cx="7537129" cy="600075"/>
          </a:xfrm>
          <a:prstGeom prst="rect">
            <a:avLst/>
          </a:prstGeom>
        </p:spPr>
        <p:txBody>
          <a:bodyPr anchor="t" rtlCol="false" tIns="0" lIns="0" bIns="0" rIns="0">
            <a:spAutoFit/>
          </a:bodyPr>
          <a:lstStyle/>
          <a:p>
            <a:pPr algn="ctr">
              <a:lnSpc>
                <a:spcPts val="4799"/>
              </a:lnSpc>
              <a:spcBef>
                <a:spcPct val="0"/>
              </a:spcBef>
            </a:pPr>
            <a:r>
              <a:rPr lang="en-US" b="true" sz="3999">
                <a:solidFill>
                  <a:srgbClr val="000000"/>
                </a:solidFill>
                <a:latin typeface="IBM Plex Sans Bold"/>
                <a:ea typeface="IBM Plex Sans Bold"/>
                <a:cs typeface="IBM Plex Sans Bold"/>
                <a:sym typeface="IBM Plex Sans Bold"/>
              </a:rPr>
              <a:t>Cross-Platform Compatibility</a:t>
            </a:r>
          </a:p>
        </p:txBody>
      </p:sp>
      <p:sp>
        <p:nvSpPr>
          <p:cNvPr name="TextBox 7" id="7"/>
          <p:cNvSpPr txBox="true"/>
          <p:nvPr/>
        </p:nvSpPr>
        <p:spPr>
          <a:xfrm rot="0">
            <a:off x="1028700" y="3009505"/>
            <a:ext cx="15420975"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Extend support beyond Chrome to mobile apps and other browsers for wider adoption.</a:t>
            </a:r>
          </a:p>
        </p:txBody>
      </p:sp>
      <p:sp>
        <p:nvSpPr>
          <p:cNvPr name="TextBox 8" id="8"/>
          <p:cNvSpPr txBox="true"/>
          <p:nvPr/>
        </p:nvSpPr>
        <p:spPr>
          <a:xfrm rot="0">
            <a:off x="803847" y="3853340"/>
            <a:ext cx="6639520" cy="600075"/>
          </a:xfrm>
          <a:prstGeom prst="rect">
            <a:avLst/>
          </a:prstGeom>
        </p:spPr>
        <p:txBody>
          <a:bodyPr anchor="t" rtlCol="false" tIns="0" lIns="0" bIns="0" rIns="0">
            <a:spAutoFit/>
          </a:bodyPr>
          <a:lstStyle/>
          <a:p>
            <a:pPr algn="ctr">
              <a:lnSpc>
                <a:spcPts val="4799"/>
              </a:lnSpc>
              <a:spcBef>
                <a:spcPct val="0"/>
              </a:spcBef>
            </a:pPr>
            <a:r>
              <a:rPr lang="en-US" b="true" sz="3999">
                <a:solidFill>
                  <a:srgbClr val="000000"/>
                </a:solidFill>
                <a:latin typeface="IBM Plex Sans Bold"/>
                <a:ea typeface="IBM Plex Sans Bold"/>
                <a:cs typeface="IBM Plex Sans Bold"/>
                <a:sym typeface="IBM Plex Sans Bold"/>
              </a:rPr>
              <a:t>Advanced Context Analysis </a:t>
            </a:r>
          </a:p>
        </p:txBody>
      </p:sp>
      <p:sp>
        <p:nvSpPr>
          <p:cNvPr name="TextBox 9" id="9"/>
          <p:cNvSpPr txBox="true"/>
          <p:nvPr/>
        </p:nvSpPr>
        <p:spPr>
          <a:xfrm rot="0">
            <a:off x="1028700" y="4840051"/>
            <a:ext cx="14732555"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Improve AI to detect sarcasm, coded language, and evolving harassment patterns.</a:t>
            </a:r>
          </a:p>
        </p:txBody>
      </p:sp>
      <p:sp>
        <p:nvSpPr>
          <p:cNvPr name="TextBox 10" id="10"/>
          <p:cNvSpPr txBox="true"/>
          <p:nvPr/>
        </p:nvSpPr>
        <p:spPr>
          <a:xfrm rot="0">
            <a:off x="448011" y="5687776"/>
            <a:ext cx="6995357" cy="589191"/>
          </a:xfrm>
          <a:prstGeom prst="rect">
            <a:avLst/>
          </a:prstGeom>
        </p:spPr>
        <p:txBody>
          <a:bodyPr anchor="t" rtlCol="false" tIns="0" lIns="0" bIns="0" rIns="0">
            <a:spAutoFit/>
          </a:bodyPr>
          <a:lstStyle/>
          <a:p>
            <a:pPr algn="ctr">
              <a:lnSpc>
                <a:spcPts val="4712"/>
              </a:lnSpc>
              <a:spcBef>
                <a:spcPct val="0"/>
              </a:spcBef>
            </a:pPr>
            <a:r>
              <a:rPr lang="en-US" b="true" sz="3927">
                <a:solidFill>
                  <a:srgbClr val="000000"/>
                </a:solidFill>
                <a:latin typeface="IBM Plex Sans Bold"/>
                <a:ea typeface="IBM Plex Sans Bold"/>
                <a:cs typeface="IBM Plex Sans Bold"/>
                <a:sym typeface="IBM Plex Sans Bold"/>
              </a:rPr>
              <a:t>Voice &amp; Video Moderation </a:t>
            </a:r>
          </a:p>
        </p:txBody>
      </p:sp>
      <p:sp>
        <p:nvSpPr>
          <p:cNvPr name="TextBox 11" id="11"/>
          <p:cNvSpPr txBox="true"/>
          <p:nvPr/>
        </p:nvSpPr>
        <p:spPr>
          <a:xfrm rot="0">
            <a:off x="1028700" y="6543667"/>
            <a:ext cx="13469898"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Extend detection to real-time voice and video interactions using AI models.</a:t>
            </a:r>
          </a:p>
        </p:txBody>
      </p:sp>
      <p:sp>
        <p:nvSpPr>
          <p:cNvPr name="TextBox 12" id="12"/>
          <p:cNvSpPr txBox="true"/>
          <p:nvPr/>
        </p:nvSpPr>
        <p:spPr>
          <a:xfrm rot="0">
            <a:off x="1028700" y="8258167"/>
            <a:ext cx="16230600" cy="457200"/>
          </a:xfrm>
          <a:prstGeom prst="rect">
            <a:avLst/>
          </a:prstGeom>
        </p:spPr>
        <p:txBody>
          <a:bodyPr anchor="t" rtlCol="false" tIns="0" lIns="0" bIns="0" rIns="0">
            <a:spAutoFit/>
          </a:bodyPr>
          <a:lstStyle/>
          <a:p>
            <a:pPr algn="ctr" marL="647700" indent="-323850" lvl="1">
              <a:lnSpc>
                <a:spcPts val="3600"/>
              </a:lnSpc>
              <a:buFont typeface="Arial"/>
              <a:buChar char="•"/>
            </a:pPr>
            <a:r>
              <a:rPr lang="en-US" sz="3000">
                <a:solidFill>
                  <a:srgbClr val="000000"/>
                </a:solidFill>
                <a:latin typeface="IBM Plex Sans"/>
                <a:ea typeface="IBM Plex Sans"/>
                <a:cs typeface="IBM Plex Sans"/>
                <a:sym typeface="IBM Plex Sans"/>
              </a:rPr>
              <a:t>Allow users to customize sensitivity levels and improve detection through personalization</a:t>
            </a:r>
          </a:p>
        </p:txBody>
      </p:sp>
      <p:sp>
        <p:nvSpPr>
          <p:cNvPr name="TextBox 13" id="13"/>
          <p:cNvSpPr txBox="true"/>
          <p:nvPr/>
        </p:nvSpPr>
        <p:spPr>
          <a:xfrm rot="0">
            <a:off x="803847" y="7391392"/>
            <a:ext cx="9629299" cy="600075"/>
          </a:xfrm>
          <a:prstGeom prst="rect">
            <a:avLst/>
          </a:prstGeom>
        </p:spPr>
        <p:txBody>
          <a:bodyPr anchor="t" rtlCol="false" tIns="0" lIns="0" bIns="0" rIns="0">
            <a:spAutoFit/>
          </a:bodyPr>
          <a:lstStyle/>
          <a:p>
            <a:pPr algn="ctr">
              <a:lnSpc>
                <a:spcPts val="4799"/>
              </a:lnSpc>
              <a:spcBef>
                <a:spcPct val="0"/>
              </a:spcBef>
            </a:pPr>
            <a:r>
              <a:rPr lang="en-US" b="true" sz="3999">
                <a:solidFill>
                  <a:srgbClr val="000000"/>
                </a:solidFill>
                <a:latin typeface="IBM Plex Sans Bold"/>
                <a:ea typeface="IBM Plex Sans Bold"/>
                <a:cs typeface="IBM Plex Sans Bold"/>
                <a:sym typeface="IBM Plex Sans Bold"/>
              </a:rPr>
              <a:t>User Customization &amp; Adaptive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DAGhOW8CuBw</dc:identifier>
  <dcterms:modified xsi:type="dcterms:W3CDTF">2011-08-01T06:04:30Z</dcterms:modified>
  <cp:revision>1</cp:revision>
  <dc:title>Copy of Copy of PharmaLink</dc:title>
</cp:coreProperties>
</file>